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310" r:id="rId5"/>
    <p:sldId id="331" r:id="rId6"/>
    <p:sldId id="309" r:id="rId7"/>
    <p:sldId id="332" r:id="rId8"/>
    <p:sldId id="315" r:id="rId9"/>
    <p:sldId id="325" r:id="rId10"/>
    <p:sldId id="316" r:id="rId11"/>
    <p:sldId id="317" r:id="rId12"/>
    <p:sldId id="318" r:id="rId13"/>
    <p:sldId id="330" r:id="rId14"/>
    <p:sldId id="324" r:id="rId15"/>
    <p:sldId id="326" r:id="rId16"/>
    <p:sldId id="327" r:id="rId17"/>
    <p:sldId id="328" r:id="rId18"/>
    <p:sldId id="329" r:id="rId19"/>
    <p:sldId id="319" r:id="rId20"/>
    <p:sldId id="320" r:id="rId21"/>
    <p:sldId id="321" r:id="rId22"/>
    <p:sldId id="306" r:id="rId23"/>
    <p:sldId id="322" r:id="rId24"/>
    <p:sldId id="305" r:id="rId25"/>
    <p:sldId id="323" r:id="rId26"/>
    <p:sldId id="314" r:id="rId27"/>
    <p:sldId id="29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AE8"/>
    <a:srgbClr val="47697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varScale="1">
        <p:scale>
          <a:sx n="100" d="100"/>
          <a:sy n="100" d="100"/>
        </p:scale>
        <p:origin x="96" y="2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7030A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D50-4A2F-BB96-929FAB888623}"/>
              </c:ext>
            </c:extLst>
          </c:dPt>
          <c:dPt>
            <c:idx val="1"/>
            <c:bubble3D val="0"/>
            <c:spPr>
              <a:solidFill>
                <a:srgbClr val="00206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3D50-4A2F-BB96-929FAB888623}"/>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9C3-4BD5-AD42-A33505E1379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29C3-4BD5-AD42-A33505E1379D}"/>
              </c:ext>
            </c:extLst>
          </c:dPt>
          <c:dLbls>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3"/>
                <c:pt idx="0">
                  <c:v>TRAINING DATA</c:v>
                </c:pt>
                <c:pt idx="1">
                  <c:v>VALIDATION DATA</c:v>
                </c:pt>
                <c:pt idx="2">
                  <c:v>TESTING DATA</c:v>
                </c:pt>
              </c:strCache>
            </c:strRef>
          </c:cat>
          <c:val>
            <c:numRef>
              <c:f>Sheet1!$B$2:$B$5</c:f>
              <c:numCache>
                <c:formatCode>General</c:formatCode>
                <c:ptCount val="4"/>
                <c:pt idx="0">
                  <c:v>70</c:v>
                </c:pt>
                <c:pt idx="1">
                  <c:v>15</c:v>
                </c:pt>
                <c:pt idx="2">
                  <c:v>15</c:v>
                </c:pt>
              </c:numCache>
            </c:numRef>
          </c:val>
          <c:extLst>
            <c:ext xmlns:c16="http://schemas.microsoft.com/office/drawing/2014/chart" uri="{C3380CC4-5D6E-409C-BE32-E72D297353CC}">
              <c16:uniqueId val="{00000000-3D50-4A2F-BB96-929FAB88862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3"/>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E53C8-0309-4D35-8BC1-59331EBE58C6}"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2C8A71A5-ADED-4FDA-8D90-A561AEF8109B}">
      <dgm:prSet/>
      <dgm:spPr/>
      <dgm:t>
        <a:bodyPr/>
        <a:lstStyle/>
        <a:p>
          <a:r>
            <a:rPr lang="en-US"/>
            <a:t>In this study, we aim to identify optimal solar panel installation locations across Bangladesh by leveraging Global Horizontal Irradiance (GHI) data. A comprehensive dataset, encompassing key environmental factors such as temperature, Direct Normal Irradiance (DNI), Diffuse Horizontal Irradiance (DHI), surface albedo, and cloud type, was analyzed using advanced machine learning techniques.</a:t>
          </a:r>
        </a:p>
      </dgm:t>
    </dgm:pt>
    <dgm:pt modelId="{E48A3306-FF70-4CD2-93F9-4A210FF80717}" type="parTrans" cxnId="{5AEAADE2-62F8-4DE1-8D96-863BFE7A9348}">
      <dgm:prSet/>
      <dgm:spPr/>
      <dgm:t>
        <a:bodyPr/>
        <a:lstStyle/>
        <a:p>
          <a:endParaRPr lang="en-US"/>
        </a:p>
      </dgm:t>
    </dgm:pt>
    <dgm:pt modelId="{7C6BA564-460F-437B-A16E-2CA638BD9D64}" type="sibTrans" cxnId="{5AEAADE2-62F8-4DE1-8D96-863BFE7A9348}">
      <dgm:prSet/>
      <dgm:spPr/>
      <dgm:t>
        <a:bodyPr/>
        <a:lstStyle/>
        <a:p>
          <a:endParaRPr lang="en-US"/>
        </a:p>
      </dgm:t>
    </dgm:pt>
    <dgm:pt modelId="{6FE78ABF-3152-4347-AD21-865CE2AA6DB2}">
      <dgm:prSet/>
      <dgm:spPr/>
      <dgm:t>
        <a:bodyPr/>
        <a:lstStyle/>
        <a:p>
          <a:r>
            <a:rPr lang="en-US" dirty="0"/>
            <a:t>Five predictive models—Linear Regression, Random Forest, Gradient Boosting, Decision Tree, and </a:t>
          </a:r>
          <a:r>
            <a:rPr lang="en-US" dirty="0" err="1"/>
            <a:t>XGBoost</a:t>
          </a:r>
          <a:r>
            <a:rPr lang="en-US" dirty="0"/>
            <a:t>—were evaluated for their accuracy and reliability. Among these, </a:t>
          </a:r>
          <a:r>
            <a:rPr lang="en-US" dirty="0" err="1"/>
            <a:t>XGBoost</a:t>
          </a:r>
          <a:r>
            <a:rPr lang="en-US" dirty="0"/>
            <a:t> demonstrated exceptional performance, achieving the highest R² score (99.493%) and the lowest error metrics (MAE: 0.01226, RMSE: 0.02039). These results underscore the effectiveness of machine learning in deriving actionable insights for renewable energy deployment.</a:t>
          </a:r>
        </a:p>
      </dgm:t>
    </dgm:pt>
    <dgm:pt modelId="{6FB42ABB-C346-4353-9A65-1D0AAE9D0E47}" type="parTrans" cxnId="{2861AE32-1FAC-46B1-8A93-3E21D617441B}">
      <dgm:prSet/>
      <dgm:spPr/>
      <dgm:t>
        <a:bodyPr/>
        <a:lstStyle/>
        <a:p>
          <a:endParaRPr lang="en-US"/>
        </a:p>
      </dgm:t>
    </dgm:pt>
    <dgm:pt modelId="{EA0D62A8-C900-464B-9CCF-2CCA38317D87}" type="sibTrans" cxnId="{2861AE32-1FAC-46B1-8A93-3E21D617441B}">
      <dgm:prSet/>
      <dgm:spPr/>
      <dgm:t>
        <a:bodyPr/>
        <a:lstStyle/>
        <a:p>
          <a:endParaRPr lang="en-US"/>
        </a:p>
      </dgm:t>
    </dgm:pt>
    <dgm:pt modelId="{06D27C36-196B-4A75-BEB0-D17FEF6754A8}">
      <dgm:prSet/>
      <dgm:spPr/>
      <dgm:t>
        <a:bodyPr/>
        <a:lstStyle/>
        <a:p>
          <a:r>
            <a:rPr lang="en-US"/>
            <a:t>The findings provide a data-driven approach to optimizing solar energy investments in Bangladesh, contributing to sustainable energy solutions and efficient resource management. Future research directions include the integration of socio-economic factors and advanced hyperparameter tuning for enhanced predictions.</a:t>
          </a:r>
        </a:p>
      </dgm:t>
    </dgm:pt>
    <dgm:pt modelId="{11834060-9CFF-495F-BECD-81C3B57942AE}" type="parTrans" cxnId="{CBB4ED91-B921-4DCC-83A0-FDB25D09ED91}">
      <dgm:prSet/>
      <dgm:spPr/>
      <dgm:t>
        <a:bodyPr/>
        <a:lstStyle/>
        <a:p>
          <a:endParaRPr lang="en-US"/>
        </a:p>
      </dgm:t>
    </dgm:pt>
    <dgm:pt modelId="{D067229A-24BD-4D9F-9C4C-534D2E021688}" type="sibTrans" cxnId="{CBB4ED91-B921-4DCC-83A0-FDB25D09ED91}">
      <dgm:prSet/>
      <dgm:spPr/>
      <dgm:t>
        <a:bodyPr/>
        <a:lstStyle/>
        <a:p>
          <a:endParaRPr lang="en-US"/>
        </a:p>
      </dgm:t>
    </dgm:pt>
    <dgm:pt modelId="{574330E2-3DE6-41FB-B4F8-65214B517578}" type="pres">
      <dgm:prSet presAssocID="{D45E53C8-0309-4D35-8BC1-59331EBE58C6}" presName="root" presStyleCnt="0">
        <dgm:presLayoutVars>
          <dgm:dir/>
          <dgm:resizeHandles val="exact"/>
        </dgm:presLayoutVars>
      </dgm:prSet>
      <dgm:spPr/>
    </dgm:pt>
    <dgm:pt modelId="{073763BC-2011-4AF5-986E-DB3FC78637EF}" type="pres">
      <dgm:prSet presAssocID="{2C8A71A5-ADED-4FDA-8D90-A561AEF8109B}" presName="compNode" presStyleCnt="0"/>
      <dgm:spPr/>
    </dgm:pt>
    <dgm:pt modelId="{D8AB553F-07E4-46CC-B885-10A12974A2FB}" type="pres">
      <dgm:prSet presAssocID="{2C8A71A5-ADED-4FDA-8D90-A561AEF8109B}" presName="bgRect" presStyleLbl="bgShp" presStyleIdx="0" presStyleCnt="3"/>
      <dgm:spPr/>
    </dgm:pt>
    <dgm:pt modelId="{0BB28A8A-DE1E-4A0B-8C87-7B8CAE4AAEB1}" type="pres">
      <dgm:prSet presAssocID="{2C8A71A5-ADED-4FDA-8D90-A561AEF810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n"/>
        </a:ext>
      </dgm:extLst>
    </dgm:pt>
    <dgm:pt modelId="{E5B6BE94-47FA-4243-B3F8-8AB7F36C21F9}" type="pres">
      <dgm:prSet presAssocID="{2C8A71A5-ADED-4FDA-8D90-A561AEF8109B}" presName="spaceRect" presStyleCnt="0"/>
      <dgm:spPr/>
    </dgm:pt>
    <dgm:pt modelId="{E17B9130-F7AB-4ABF-A8A7-5474D9FA29C8}" type="pres">
      <dgm:prSet presAssocID="{2C8A71A5-ADED-4FDA-8D90-A561AEF8109B}" presName="parTx" presStyleLbl="revTx" presStyleIdx="0" presStyleCnt="3">
        <dgm:presLayoutVars>
          <dgm:chMax val="0"/>
          <dgm:chPref val="0"/>
        </dgm:presLayoutVars>
      </dgm:prSet>
      <dgm:spPr/>
    </dgm:pt>
    <dgm:pt modelId="{E3CF493A-3608-490C-AA12-E57FE96948DE}" type="pres">
      <dgm:prSet presAssocID="{7C6BA564-460F-437B-A16E-2CA638BD9D64}" presName="sibTrans" presStyleCnt="0"/>
      <dgm:spPr/>
    </dgm:pt>
    <dgm:pt modelId="{D3DF1138-8D46-4018-A79F-79208992DCBA}" type="pres">
      <dgm:prSet presAssocID="{6FE78ABF-3152-4347-AD21-865CE2AA6DB2}" presName="compNode" presStyleCnt="0"/>
      <dgm:spPr/>
    </dgm:pt>
    <dgm:pt modelId="{F7C9AB38-5238-451F-A2FC-080DCC0646A3}" type="pres">
      <dgm:prSet presAssocID="{6FE78ABF-3152-4347-AD21-865CE2AA6DB2}" presName="bgRect" presStyleLbl="bgShp" presStyleIdx="1" presStyleCnt="3"/>
      <dgm:spPr/>
    </dgm:pt>
    <dgm:pt modelId="{37DD0C3F-004A-41BD-ADE0-3791442D6815}" type="pres">
      <dgm:prSet presAssocID="{6FE78ABF-3152-4347-AD21-865CE2AA6D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est scene"/>
        </a:ext>
      </dgm:extLst>
    </dgm:pt>
    <dgm:pt modelId="{F238528F-B8E6-4BC3-AE2C-DA1F415047DE}" type="pres">
      <dgm:prSet presAssocID="{6FE78ABF-3152-4347-AD21-865CE2AA6DB2}" presName="spaceRect" presStyleCnt="0"/>
      <dgm:spPr/>
    </dgm:pt>
    <dgm:pt modelId="{67C6CE03-3B2E-4BFA-9997-7A22FD976E4D}" type="pres">
      <dgm:prSet presAssocID="{6FE78ABF-3152-4347-AD21-865CE2AA6DB2}" presName="parTx" presStyleLbl="revTx" presStyleIdx="1" presStyleCnt="3">
        <dgm:presLayoutVars>
          <dgm:chMax val="0"/>
          <dgm:chPref val="0"/>
        </dgm:presLayoutVars>
      </dgm:prSet>
      <dgm:spPr/>
    </dgm:pt>
    <dgm:pt modelId="{0B614045-9344-454C-8BCE-5ECA75121AD7}" type="pres">
      <dgm:prSet presAssocID="{EA0D62A8-C900-464B-9CCF-2CCA38317D87}" presName="sibTrans" presStyleCnt="0"/>
      <dgm:spPr/>
    </dgm:pt>
    <dgm:pt modelId="{4F5CDCCC-755E-47F9-94AB-742B28CD4D81}" type="pres">
      <dgm:prSet presAssocID="{06D27C36-196B-4A75-BEB0-D17FEF6754A8}" presName="compNode" presStyleCnt="0"/>
      <dgm:spPr/>
    </dgm:pt>
    <dgm:pt modelId="{58AC6A24-2C08-4E6C-8136-03B5F7865006}" type="pres">
      <dgm:prSet presAssocID="{06D27C36-196B-4A75-BEB0-D17FEF6754A8}" presName="bgRect" presStyleLbl="bgShp" presStyleIdx="2" presStyleCnt="3"/>
      <dgm:spPr/>
    </dgm:pt>
    <dgm:pt modelId="{E0E1C4E4-E3CF-4133-B61E-486AE391A320}" type="pres">
      <dgm:prSet presAssocID="{06D27C36-196B-4A75-BEB0-D17FEF6754A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1B3DBC25-671C-431F-83CB-1F66A6E318F6}" type="pres">
      <dgm:prSet presAssocID="{06D27C36-196B-4A75-BEB0-D17FEF6754A8}" presName="spaceRect" presStyleCnt="0"/>
      <dgm:spPr/>
    </dgm:pt>
    <dgm:pt modelId="{DDDAA6AD-5009-4068-8F1E-47C52C022DF5}" type="pres">
      <dgm:prSet presAssocID="{06D27C36-196B-4A75-BEB0-D17FEF6754A8}" presName="parTx" presStyleLbl="revTx" presStyleIdx="2" presStyleCnt="3">
        <dgm:presLayoutVars>
          <dgm:chMax val="0"/>
          <dgm:chPref val="0"/>
        </dgm:presLayoutVars>
      </dgm:prSet>
      <dgm:spPr/>
    </dgm:pt>
  </dgm:ptLst>
  <dgm:cxnLst>
    <dgm:cxn modelId="{200BBD20-3BCE-41E6-BE30-A2F0BE3DEC13}" type="presOf" srcId="{2C8A71A5-ADED-4FDA-8D90-A561AEF8109B}" destId="{E17B9130-F7AB-4ABF-A8A7-5474D9FA29C8}" srcOrd="0" destOrd="0" presId="urn:microsoft.com/office/officeart/2018/2/layout/IconVerticalSolidList"/>
    <dgm:cxn modelId="{2861AE32-1FAC-46B1-8A93-3E21D617441B}" srcId="{D45E53C8-0309-4D35-8BC1-59331EBE58C6}" destId="{6FE78ABF-3152-4347-AD21-865CE2AA6DB2}" srcOrd="1" destOrd="0" parTransId="{6FB42ABB-C346-4353-9A65-1D0AAE9D0E47}" sibTransId="{EA0D62A8-C900-464B-9CCF-2CCA38317D87}"/>
    <dgm:cxn modelId="{CBB4ED91-B921-4DCC-83A0-FDB25D09ED91}" srcId="{D45E53C8-0309-4D35-8BC1-59331EBE58C6}" destId="{06D27C36-196B-4A75-BEB0-D17FEF6754A8}" srcOrd="2" destOrd="0" parTransId="{11834060-9CFF-495F-BECD-81C3B57942AE}" sibTransId="{D067229A-24BD-4D9F-9C4C-534D2E021688}"/>
    <dgm:cxn modelId="{706607A9-5420-45D5-A9EB-84222C06A36A}" type="presOf" srcId="{D45E53C8-0309-4D35-8BC1-59331EBE58C6}" destId="{574330E2-3DE6-41FB-B4F8-65214B517578}" srcOrd="0" destOrd="0" presId="urn:microsoft.com/office/officeart/2018/2/layout/IconVerticalSolidList"/>
    <dgm:cxn modelId="{E5E895B2-30CF-4F5D-8B16-6A8ABE84C61C}" type="presOf" srcId="{06D27C36-196B-4A75-BEB0-D17FEF6754A8}" destId="{DDDAA6AD-5009-4068-8F1E-47C52C022DF5}" srcOrd="0" destOrd="0" presId="urn:microsoft.com/office/officeart/2018/2/layout/IconVerticalSolidList"/>
    <dgm:cxn modelId="{6A6D1FE2-2DF4-46F2-A4F0-050431A8FA02}" type="presOf" srcId="{6FE78ABF-3152-4347-AD21-865CE2AA6DB2}" destId="{67C6CE03-3B2E-4BFA-9997-7A22FD976E4D}" srcOrd="0" destOrd="0" presId="urn:microsoft.com/office/officeart/2018/2/layout/IconVerticalSolidList"/>
    <dgm:cxn modelId="{5AEAADE2-62F8-4DE1-8D96-863BFE7A9348}" srcId="{D45E53C8-0309-4D35-8BC1-59331EBE58C6}" destId="{2C8A71A5-ADED-4FDA-8D90-A561AEF8109B}" srcOrd="0" destOrd="0" parTransId="{E48A3306-FF70-4CD2-93F9-4A210FF80717}" sibTransId="{7C6BA564-460F-437B-A16E-2CA638BD9D64}"/>
    <dgm:cxn modelId="{200B232B-F373-4115-9FBC-97140E471950}" type="presParOf" srcId="{574330E2-3DE6-41FB-B4F8-65214B517578}" destId="{073763BC-2011-4AF5-986E-DB3FC78637EF}" srcOrd="0" destOrd="0" presId="urn:microsoft.com/office/officeart/2018/2/layout/IconVerticalSolidList"/>
    <dgm:cxn modelId="{D827CA7B-15CC-40C8-819D-D906B8489BA1}" type="presParOf" srcId="{073763BC-2011-4AF5-986E-DB3FC78637EF}" destId="{D8AB553F-07E4-46CC-B885-10A12974A2FB}" srcOrd="0" destOrd="0" presId="urn:microsoft.com/office/officeart/2018/2/layout/IconVerticalSolidList"/>
    <dgm:cxn modelId="{9001F116-6D95-4492-9304-D161A4BBA4EA}" type="presParOf" srcId="{073763BC-2011-4AF5-986E-DB3FC78637EF}" destId="{0BB28A8A-DE1E-4A0B-8C87-7B8CAE4AAEB1}" srcOrd="1" destOrd="0" presId="urn:microsoft.com/office/officeart/2018/2/layout/IconVerticalSolidList"/>
    <dgm:cxn modelId="{B32D58B1-D057-44F3-8762-EC13599BDC51}" type="presParOf" srcId="{073763BC-2011-4AF5-986E-DB3FC78637EF}" destId="{E5B6BE94-47FA-4243-B3F8-8AB7F36C21F9}" srcOrd="2" destOrd="0" presId="urn:microsoft.com/office/officeart/2018/2/layout/IconVerticalSolidList"/>
    <dgm:cxn modelId="{CF942E9A-E88E-4F07-BA34-8DB40FD56D2B}" type="presParOf" srcId="{073763BC-2011-4AF5-986E-DB3FC78637EF}" destId="{E17B9130-F7AB-4ABF-A8A7-5474D9FA29C8}" srcOrd="3" destOrd="0" presId="urn:microsoft.com/office/officeart/2018/2/layout/IconVerticalSolidList"/>
    <dgm:cxn modelId="{2B947337-9668-4253-8F4F-B3F755304A82}" type="presParOf" srcId="{574330E2-3DE6-41FB-B4F8-65214B517578}" destId="{E3CF493A-3608-490C-AA12-E57FE96948DE}" srcOrd="1" destOrd="0" presId="urn:microsoft.com/office/officeart/2018/2/layout/IconVerticalSolidList"/>
    <dgm:cxn modelId="{40AA3674-A3B9-4720-9FFF-EE4CF2B0991B}" type="presParOf" srcId="{574330E2-3DE6-41FB-B4F8-65214B517578}" destId="{D3DF1138-8D46-4018-A79F-79208992DCBA}" srcOrd="2" destOrd="0" presId="urn:microsoft.com/office/officeart/2018/2/layout/IconVerticalSolidList"/>
    <dgm:cxn modelId="{7C9A0F4B-4745-423D-AE71-BF8C41827645}" type="presParOf" srcId="{D3DF1138-8D46-4018-A79F-79208992DCBA}" destId="{F7C9AB38-5238-451F-A2FC-080DCC0646A3}" srcOrd="0" destOrd="0" presId="urn:microsoft.com/office/officeart/2018/2/layout/IconVerticalSolidList"/>
    <dgm:cxn modelId="{D2D2C3FB-E704-4590-8AC7-1013CD0A1D10}" type="presParOf" srcId="{D3DF1138-8D46-4018-A79F-79208992DCBA}" destId="{37DD0C3F-004A-41BD-ADE0-3791442D6815}" srcOrd="1" destOrd="0" presId="urn:microsoft.com/office/officeart/2018/2/layout/IconVerticalSolidList"/>
    <dgm:cxn modelId="{A2DFA43E-DBD2-4AEC-B7B3-F8D9DF6AC785}" type="presParOf" srcId="{D3DF1138-8D46-4018-A79F-79208992DCBA}" destId="{F238528F-B8E6-4BC3-AE2C-DA1F415047DE}" srcOrd="2" destOrd="0" presId="urn:microsoft.com/office/officeart/2018/2/layout/IconVerticalSolidList"/>
    <dgm:cxn modelId="{87691940-E5EE-4B2F-8829-00E80CEBD96D}" type="presParOf" srcId="{D3DF1138-8D46-4018-A79F-79208992DCBA}" destId="{67C6CE03-3B2E-4BFA-9997-7A22FD976E4D}" srcOrd="3" destOrd="0" presId="urn:microsoft.com/office/officeart/2018/2/layout/IconVerticalSolidList"/>
    <dgm:cxn modelId="{87CC8276-CC30-4D6A-BCCF-2EEFD0996D2E}" type="presParOf" srcId="{574330E2-3DE6-41FB-B4F8-65214B517578}" destId="{0B614045-9344-454C-8BCE-5ECA75121AD7}" srcOrd="3" destOrd="0" presId="urn:microsoft.com/office/officeart/2018/2/layout/IconVerticalSolidList"/>
    <dgm:cxn modelId="{C96EE809-5502-456C-9267-7A165FB013C7}" type="presParOf" srcId="{574330E2-3DE6-41FB-B4F8-65214B517578}" destId="{4F5CDCCC-755E-47F9-94AB-742B28CD4D81}" srcOrd="4" destOrd="0" presId="urn:microsoft.com/office/officeart/2018/2/layout/IconVerticalSolidList"/>
    <dgm:cxn modelId="{30501DFE-6E04-41B1-8B90-EC05B595DC0D}" type="presParOf" srcId="{4F5CDCCC-755E-47F9-94AB-742B28CD4D81}" destId="{58AC6A24-2C08-4E6C-8136-03B5F7865006}" srcOrd="0" destOrd="0" presId="urn:microsoft.com/office/officeart/2018/2/layout/IconVerticalSolidList"/>
    <dgm:cxn modelId="{54210296-10FD-4535-A6D7-6E75417FE006}" type="presParOf" srcId="{4F5CDCCC-755E-47F9-94AB-742B28CD4D81}" destId="{E0E1C4E4-E3CF-4133-B61E-486AE391A320}" srcOrd="1" destOrd="0" presId="urn:microsoft.com/office/officeart/2018/2/layout/IconVerticalSolidList"/>
    <dgm:cxn modelId="{1F135B49-C21B-4B5C-B76E-A803FBD33866}" type="presParOf" srcId="{4F5CDCCC-755E-47F9-94AB-742B28CD4D81}" destId="{1B3DBC25-671C-431F-83CB-1F66A6E318F6}" srcOrd="2" destOrd="0" presId="urn:microsoft.com/office/officeart/2018/2/layout/IconVerticalSolidList"/>
    <dgm:cxn modelId="{AF2D4422-3F41-4A3B-80D8-9FE06893F179}" type="presParOf" srcId="{4F5CDCCC-755E-47F9-94AB-742B28CD4D81}" destId="{DDDAA6AD-5009-4068-8F1E-47C52C022D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4DDA94-C554-4BC0-9769-A5AE9F7A32CA}"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E083B5F2-359A-4F0A-95FA-6AAA79DB50CC}">
      <dgm:prSet/>
      <dgm:spPr/>
      <dgm:t>
        <a:bodyPr/>
        <a:lstStyle/>
        <a:p>
          <a:r>
            <a:rPr lang="en-US" b="1"/>
            <a:t>Data Collection</a:t>
          </a:r>
          <a:endParaRPr lang="en-US"/>
        </a:p>
      </dgm:t>
    </dgm:pt>
    <dgm:pt modelId="{D8898889-7A58-49D2-9507-D28DAE0A0B56}" type="parTrans" cxnId="{3285948B-6DC0-4EFF-B430-645394D02831}">
      <dgm:prSet/>
      <dgm:spPr/>
      <dgm:t>
        <a:bodyPr/>
        <a:lstStyle/>
        <a:p>
          <a:endParaRPr lang="en-US"/>
        </a:p>
      </dgm:t>
    </dgm:pt>
    <dgm:pt modelId="{602566C1-C74C-49F8-B4C2-B13642C1F085}" type="sibTrans" cxnId="{3285948B-6DC0-4EFF-B430-645394D02831}">
      <dgm:prSet/>
      <dgm:spPr/>
      <dgm:t>
        <a:bodyPr/>
        <a:lstStyle/>
        <a:p>
          <a:endParaRPr lang="en-US"/>
        </a:p>
      </dgm:t>
    </dgm:pt>
    <dgm:pt modelId="{BEB23D47-0672-4136-96DB-F99A9AD0DB8F}">
      <dgm:prSet/>
      <dgm:spPr/>
      <dgm:t>
        <a:bodyPr/>
        <a:lstStyle/>
        <a:p>
          <a:r>
            <a:rPr lang="en-US" b="1"/>
            <a:t>Exploratory Data Analysis (EDA)</a:t>
          </a:r>
          <a:endParaRPr lang="en-US"/>
        </a:p>
      </dgm:t>
    </dgm:pt>
    <dgm:pt modelId="{EDA13736-EB5F-4DCD-B75B-34A4EF1DBC90}" type="parTrans" cxnId="{7D9AE229-D84F-4B4A-A14C-D9E0781FE75D}">
      <dgm:prSet/>
      <dgm:spPr/>
      <dgm:t>
        <a:bodyPr/>
        <a:lstStyle/>
        <a:p>
          <a:endParaRPr lang="en-US"/>
        </a:p>
      </dgm:t>
    </dgm:pt>
    <dgm:pt modelId="{E824E340-87D8-4DEB-9280-AA35E5C322DF}" type="sibTrans" cxnId="{7D9AE229-D84F-4B4A-A14C-D9E0781FE75D}">
      <dgm:prSet/>
      <dgm:spPr/>
      <dgm:t>
        <a:bodyPr/>
        <a:lstStyle/>
        <a:p>
          <a:endParaRPr lang="en-US"/>
        </a:p>
      </dgm:t>
    </dgm:pt>
    <dgm:pt modelId="{B95729A3-70D5-474D-A002-440A1AF52708}">
      <dgm:prSet/>
      <dgm:spPr/>
      <dgm:t>
        <a:bodyPr/>
        <a:lstStyle/>
        <a:p>
          <a:r>
            <a:rPr lang="en-US" b="1"/>
            <a:t>Splitting The Dataset</a:t>
          </a:r>
          <a:endParaRPr lang="en-US"/>
        </a:p>
      </dgm:t>
    </dgm:pt>
    <dgm:pt modelId="{18C68470-6732-4B80-A9B5-71F5043D92DC}" type="parTrans" cxnId="{A6BC32BF-D49D-4065-B0D6-EFFF9AF9D9A1}">
      <dgm:prSet/>
      <dgm:spPr/>
      <dgm:t>
        <a:bodyPr/>
        <a:lstStyle/>
        <a:p>
          <a:endParaRPr lang="en-US"/>
        </a:p>
      </dgm:t>
    </dgm:pt>
    <dgm:pt modelId="{D8DD8298-1F74-4A8C-81ED-08454E832FA2}" type="sibTrans" cxnId="{A6BC32BF-D49D-4065-B0D6-EFFF9AF9D9A1}">
      <dgm:prSet/>
      <dgm:spPr/>
      <dgm:t>
        <a:bodyPr/>
        <a:lstStyle/>
        <a:p>
          <a:endParaRPr lang="en-US"/>
        </a:p>
      </dgm:t>
    </dgm:pt>
    <dgm:pt modelId="{078DCCBF-BB09-4DA6-A434-D2AA9FF608EF}">
      <dgm:prSet/>
      <dgm:spPr/>
      <dgm:t>
        <a:bodyPr/>
        <a:lstStyle/>
        <a:p>
          <a:r>
            <a:rPr lang="en-US" b="1"/>
            <a:t>Train ML Models</a:t>
          </a:r>
          <a:endParaRPr lang="en-US"/>
        </a:p>
      </dgm:t>
    </dgm:pt>
    <dgm:pt modelId="{25807160-2FF0-4FE9-80D2-03FB02299D80}" type="parTrans" cxnId="{498BB9AA-0331-4A30-AD75-DDA802F12777}">
      <dgm:prSet/>
      <dgm:spPr/>
      <dgm:t>
        <a:bodyPr/>
        <a:lstStyle/>
        <a:p>
          <a:endParaRPr lang="en-US"/>
        </a:p>
      </dgm:t>
    </dgm:pt>
    <dgm:pt modelId="{BC010986-C86E-4EE8-9C0C-9CE156D7C3AD}" type="sibTrans" cxnId="{498BB9AA-0331-4A30-AD75-DDA802F12777}">
      <dgm:prSet/>
      <dgm:spPr/>
      <dgm:t>
        <a:bodyPr/>
        <a:lstStyle/>
        <a:p>
          <a:endParaRPr lang="en-US"/>
        </a:p>
      </dgm:t>
    </dgm:pt>
    <dgm:pt modelId="{21E5F4DE-0300-4D0E-87E7-37514327B150}">
      <dgm:prSet/>
      <dgm:spPr/>
      <dgm:t>
        <a:bodyPr/>
        <a:lstStyle/>
        <a:p>
          <a:r>
            <a:rPr lang="en-US" b="1" dirty="0"/>
            <a:t>Model Evaluation</a:t>
          </a:r>
          <a:endParaRPr lang="en-US" dirty="0"/>
        </a:p>
      </dgm:t>
    </dgm:pt>
    <dgm:pt modelId="{879CACBF-E820-43F3-82FE-9FB07CC449AF}" type="parTrans" cxnId="{27AACE03-7FA2-4AA8-ABE1-AA02181A046B}">
      <dgm:prSet/>
      <dgm:spPr/>
      <dgm:t>
        <a:bodyPr/>
        <a:lstStyle/>
        <a:p>
          <a:endParaRPr lang="en-US"/>
        </a:p>
      </dgm:t>
    </dgm:pt>
    <dgm:pt modelId="{ABF76304-D35E-4D22-B94A-1A90EF0ADD75}" type="sibTrans" cxnId="{27AACE03-7FA2-4AA8-ABE1-AA02181A046B}">
      <dgm:prSet/>
      <dgm:spPr/>
      <dgm:t>
        <a:bodyPr/>
        <a:lstStyle/>
        <a:p>
          <a:endParaRPr lang="en-US"/>
        </a:p>
      </dgm:t>
    </dgm:pt>
    <dgm:pt modelId="{40068F8B-431B-4FBF-BB44-1C2FB03EB10C}" type="pres">
      <dgm:prSet presAssocID="{854DDA94-C554-4BC0-9769-A5AE9F7A32CA}" presName="root" presStyleCnt="0">
        <dgm:presLayoutVars>
          <dgm:dir/>
          <dgm:resizeHandles val="exact"/>
        </dgm:presLayoutVars>
      </dgm:prSet>
      <dgm:spPr/>
    </dgm:pt>
    <dgm:pt modelId="{3FA4E592-7F96-495E-937D-8183821883B2}" type="pres">
      <dgm:prSet presAssocID="{E083B5F2-359A-4F0A-95FA-6AAA79DB50CC}" presName="compNode" presStyleCnt="0"/>
      <dgm:spPr/>
    </dgm:pt>
    <dgm:pt modelId="{2BA87929-D60E-4E1F-AF13-59840D46143A}" type="pres">
      <dgm:prSet presAssocID="{E083B5F2-359A-4F0A-95FA-6AAA79DB50C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5DF6AB2-4D7C-421B-A765-9FCDD0722C61}" type="pres">
      <dgm:prSet presAssocID="{E083B5F2-359A-4F0A-95FA-6AAA79DB50CC}" presName="spaceRect" presStyleCnt="0"/>
      <dgm:spPr/>
    </dgm:pt>
    <dgm:pt modelId="{E452D5A5-9FE0-490D-937E-FC2C87DF50BC}" type="pres">
      <dgm:prSet presAssocID="{E083B5F2-359A-4F0A-95FA-6AAA79DB50CC}" presName="textRect" presStyleLbl="revTx" presStyleIdx="0" presStyleCnt="5">
        <dgm:presLayoutVars>
          <dgm:chMax val="1"/>
          <dgm:chPref val="1"/>
        </dgm:presLayoutVars>
      </dgm:prSet>
      <dgm:spPr/>
    </dgm:pt>
    <dgm:pt modelId="{8E559D20-C086-4F48-B841-D8E5EA5BE413}" type="pres">
      <dgm:prSet presAssocID="{602566C1-C74C-49F8-B4C2-B13642C1F085}" presName="sibTrans" presStyleCnt="0"/>
      <dgm:spPr/>
    </dgm:pt>
    <dgm:pt modelId="{B5922861-B730-49FA-966F-F17D5EBCDDD7}" type="pres">
      <dgm:prSet presAssocID="{BEB23D47-0672-4136-96DB-F99A9AD0DB8F}" presName="compNode" presStyleCnt="0"/>
      <dgm:spPr/>
    </dgm:pt>
    <dgm:pt modelId="{5DC67BC5-836F-441E-A0BB-F2CAA371FB93}" type="pres">
      <dgm:prSet presAssocID="{BEB23D47-0672-4136-96DB-F99A9AD0DB8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40733817-BCF3-442F-8DAB-530C0E2D6442}" type="pres">
      <dgm:prSet presAssocID="{BEB23D47-0672-4136-96DB-F99A9AD0DB8F}" presName="spaceRect" presStyleCnt="0"/>
      <dgm:spPr/>
    </dgm:pt>
    <dgm:pt modelId="{C6ED3A65-A52B-4651-B048-2C7ACDEC3669}" type="pres">
      <dgm:prSet presAssocID="{BEB23D47-0672-4136-96DB-F99A9AD0DB8F}" presName="textRect" presStyleLbl="revTx" presStyleIdx="1" presStyleCnt="5">
        <dgm:presLayoutVars>
          <dgm:chMax val="1"/>
          <dgm:chPref val="1"/>
        </dgm:presLayoutVars>
      </dgm:prSet>
      <dgm:spPr/>
    </dgm:pt>
    <dgm:pt modelId="{98454286-2754-4C31-BD7B-F2CFA42EC8B4}" type="pres">
      <dgm:prSet presAssocID="{E824E340-87D8-4DEB-9280-AA35E5C322DF}" presName="sibTrans" presStyleCnt="0"/>
      <dgm:spPr/>
    </dgm:pt>
    <dgm:pt modelId="{72397185-8FBC-41CA-B55A-6E40FD0B505E}" type="pres">
      <dgm:prSet presAssocID="{B95729A3-70D5-474D-A002-440A1AF52708}" presName="compNode" presStyleCnt="0"/>
      <dgm:spPr/>
    </dgm:pt>
    <dgm:pt modelId="{635E3DF5-31CC-406F-9972-F8D30C335B1A}" type="pres">
      <dgm:prSet presAssocID="{B95729A3-70D5-474D-A002-440A1AF527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D8D448D0-C42C-4C79-8A2C-4B3A8B25E3F1}" type="pres">
      <dgm:prSet presAssocID="{B95729A3-70D5-474D-A002-440A1AF52708}" presName="spaceRect" presStyleCnt="0"/>
      <dgm:spPr/>
    </dgm:pt>
    <dgm:pt modelId="{3D56A811-575F-47C8-943D-77BB4AE664FF}" type="pres">
      <dgm:prSet presAssocID="{B95729A3-70D5-474D-A002-440A1AF52708}" presName="textRect" presStyleLbl="revTx" presStyleIdx="2" presStyleCnt="5">
        <dgm:presLayoutVars>
          <dgm:chMax val="1"/>
          <dgm:chPref val="1"/>
        </dgm:presLayoutVars>
      </dgm:prSet>
      <dgm:spPr/>
    </dgm:pt>
    <dgm:pt modelId="{0A4CF082-7586-4D77-B36F-CB3461544E66}" type="pres">
      <dgm:prSet presAssocID="{D8DD8298-1F74-4A8C-81ED-08454E832FA2}" presName="sibTrans" presStyleCnt="0"/>
      <dgm:spPr/>
    </dgm:pt>
    <dgm:pt modelId="{386DC064-2C8C-4647-B587-0D226C527EA2}" type="pres">
      <dgm:prSet presAssocID="{078DCCBF-BB09-4DA6-A434-D2AA9FF608EF}" presName="compNode" presStyleCnt="0"/>
      <dgm:spPr/>
    </dgm:pt>
    <dgm:pt modelId="{BCD959BE-D7E8-4101-AEC7-D3C81A12B187}" type="pres">
      <dgm:prSet presAssocID="{078DCCBF-BB09-4DA6-A434-D2AA9FF608E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66123E51-2F22-4F2A-88BA-27FC2A1D63F4}" type="pres">
      <dgm:prSet presAssocID="{078DCCBF-BB09-4DA6-A434-D2AA9FF608EF}" presName="spaceRect" presStyleCnt="0"/>
      <dgm:spPr/>
    </dgm:pt>
    <dgm:pt modelId="{71D13E2C-00E8-4D1E-8800-7DCF879F6BD8}" type="pres">
      <dgm:prSet presAssocID="{078DCCBF-BB09-4DA6-A434-D2AA9FF608EF}" presName="textRect" presStyleLbl="revTx" presStyleIdx="3" presStyleCnt="5">
        <dgm:presLayoutVars>
          <dgm:chMax val="1"/>
          <dgm:chPref val="1"/>
        </dgm:presLayoutVars>
      </dgm:prSet>
      <dgm:spPr/>
    </dgm:pt>
    <dgm:pt modelId="{CA76800D-477C-4CD6-BA9A-233A6EBBF719}" type="pres">
      <dgm:prSet presAssocID="{BC010986-C86E-4EE8-9C0C-9CE156D7C3AD}" presName="sibTrans" presStyleCnt="0"/>
      <dgm:spPr/>
    </dgm:pt>
    <dgm:pt modelId="{E585CB50-69CD-4C58-BA4B-AA21CE61E3C4}" type="pres">
      <dgm:prSet presAssocID="{21E5F4DE-0300-4D0E-87E7-37514327B150}" presName="compNode" presStyleCnt="0"/>
      <dgm:spPr/>
    </dgm:pt>
    <dgm:pt modelId="{3A1358BA-6193-45A3-859C-BABC4C05C840}" type="pres">
      <dgm:prSet presAssocID="{21E5F4DE-0300-4D0E-87E7-37514327B15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A6CF1444-2300-43DF-9896-9163CCF2EF21}" type="pres">
      <dgm:prSet presAssocID="{21E5F4DE-0300-4D0E-87E7-37514327B150}" presName="spaceRect" presStyleCnt="0"/>
      <dgm:spPr/>
    </dgm:pt>
    <dgm:pt modelId="{C7F69AB4-A98D-4F12-B118-AE529DD12C59}" type="pres">
      <dgm:prSet presAssocID="{21E5F4DE-0300-4D0E-87E7-37514327B150}" presName="textRect" presStyleLbl="revTx" presStyleIdx="4" presStyleCnt="5">
        <dgm:presLayoutVars>
          <dgm:chMax val="1"/>
          <dgm:chPref val="1"/>
        </dgm:presLayoutVars>
      </dgm:prSet>
      <dgm:spPr/>
    </dgm:pt>
  </dgm:ptLst>
  <dgm:cxnLst>
    <dgm:cxn modelId="{27AACE03-7FA2-4AA8-ABE1-AA02181A046B}" srcId="{854DDA94-C554-4BC0-9769-A5AE9F7A32CA}" destId="{21E5F4DE-0300-4D0E-87E7-37514327B150}" srcOrd="4" destOrd="0" parTransId="{879CACBF-E820-43F3-82FE-9FB07CC449AF}" sibTransId="{ABF76304-D35E-4D22-B94A-1A90EF0ADD75}"/>
    <dgm:cxn modelId="{04BFA706-3B56-4E48-820A-D3B7DE059A86}" type="presOf" srcId="{B95729A3-70D5-474D-A002-440A1AF52708}" destId="{3D56A811-575F-47C8-943D-77BB4AE664FF}" srcOrd="0" destOrd="0" presId="urn:microsoft.com/office/officeart/2018/2/layout/IconLabelList"/>
    <dgm:cxn modelId="{7D9AE229-D84F-4B4A-A14C-D9E0781FE75D}" srcId="{854DDA94-C554-4BC0-9769-A5AE9F7A32CA}" destId="{BEB23D47-0672-4136-96DB-F99A9AD0DB8F}" srcOrd="1" destOrd="0" parTransId="{EDA13736-EB5F-4DCD-B75B-34A4EF1DBC90}" sibTransId="{E824E340-87D8-4DEB-9280-AA35E5C322DF}"/>
    <dgm:cxn modelId="{93BD0E70-38C6-48E8-8ABD-75DF94241429}" type="presOf" srcId="{E083B5F2-359A-4F0A-95FA-6AAA79DB50CC}" destId="{E452D5A5-9FE0-490D-937E-FC2C87DF50BC}" srcOrd="0" destOrd="0" presId="urn:microsoft.com/office/officeart/2018/2/layout/IconLabelList"/>
    <dgm:cxn modelId="{3285948B-6DC0-4EFF-B430-645394D02831}" srcId="{854DDA94-C554-4BC0-9769-A5AE9F7A32CA}" destId="{E083B5F2-359A-4F0A-95FA-6AAA79DB50CC}" srcOrd="0" destOrd="0" parTransId="{D8898889-7A58-49D2-9507-D28DAE0A0B56}" sibTransId="{602566C1-C74C-49F8-B4C2-B13642C1F085}"/>
    <dgm:cxn modelId="{D1D68D98-8099-48BB-B5E4-22D053B8E5CE}" type="presOf" srcId="{854DDA94-C554-4BC0-9769-A5AE9F7A32CA}" destId="{40068F8B-431B-4FBF-BB44-1C2FB03EB10C}" srcOrd="0" destOrd="0" presId="urn:microsoft.com/office/officeart/2018/2/layout/IconLabelList"/>
    <dgm:cxn modelId="{EC20DAA6-00D9-4083-9C27-93C6DBF8A554}" type="presOf" srcId="{BEB23D47-0672-4136-96DB-F99A9AD0DB8F}" destId="{C6ED3A65-A52B-4651-B048-2C7ACDEC3669}" srcOrd="0" destOrd="0" presId="urn:microsoft.com/office/officeart/2018/2/layout/IconLabelList"/>
    <dgm:cxn modelId="{498BB9AA-0331-4A30-AD75-DDA802F12777}" srcId="{854DDA94-C554-4BC0-9769-A5AE9F7A32CA}" destId="{078DCCBF-BB09-4DA6-A434-D2AA9FF608EF}" srcOrd="3" destOrd="0" parTransId="{25807160-2FF0-4FE9-80D2-03FB02299D80}" sibTransId="{BC010986-C86E-4EE8-9C0C-9CE156D7C3AD}"/>
    <dgm:cxn modelId="{FF27BBAE-416C-41D3-9F5E-3C1CD55F1AAA}" type="presOf" srcId="{078DCCBF-BB09-4DA6-A434-D2AA9FF608EF}" destId="{71D13E2C-00E8-4D1E-8800-7DCF879F6BD8}" srcOrd="0" destOrd="0" presId="urn:microsoft.com/office/officeart/2018/2/layout/IconLabelList"/>
    <dgm:cxn modelId="{A6BC32BF-D49D-4065-B0D6-EFFF9AF9D9A1}" srcId="{854DDA94-C554-4BC0-9769-A5AE9F7A32CA}" destId="{B95729A3-70D5-474D-A002-440A1AF52708}" srcOrd="2" destOrd="0" parTransId="{18C68470-6732-4B80-A9B5-71F5043D92DC}" sibTransId="{D8DD8298-1F74-4A8C-81ED-08454E832FA2}"/>
    <dgm:cxn modelId="{5A0A9BD3-93C1-40CD-BF00-A566262A7FE2}" type="presOf" srcId="{21E5F4DE-0300-4D0E-87E7-37514327B150}" destId="{C7F69AB4-A98D-4F12-B118-AE529DD12C59}" srcOrd="0" destOrd="0" presId="urn:microsoft.com/office/officeart/2018/2/layout/IconLabelList"/>
    <dgm:cxn modelId="{E54124E9-AD51-47AB-A48E-A06C82CDF8BB}" type="presParOf" srcId="{40068F8B-431B-4FBF-BB44-1C2FB03EB10C}" destId="{3FA4E592-7F96-495E-937D-8183821883B2}" srcOrd="0" destOrd="0" presId="urn:microsoft.com/office/officeart/2018/2/layout/IconLabelList"/>
    <dgm:cxn modelId="{6919CD44-05E0-4218-A5EC-7B8D542C2C80}" type="presParOf" srcId="{3FA4E592-7F96-495E-937D-8183821883B2}" destId="{2BA87929-D60E-4E1F-AF13-59840D46143A}" srcOrd="0" destOrd="0" presId="urn:microsoft.com/office/officeart/2018/2/layout/IconLabelList"/>
    <dgm:cxn modelId="{22F3555F-0D0D-4217-BE68-4DA448138FE3}" type="presParOf" srcId="{3FA4E592-7F96-495E-937D-8183821883B2}" destId="{A5DF6AB2-4D7C-421B-A765-9FCDD0722C61}" srcOrd="1" destOrd="0" presId="urn:microsoft.com/office/officeart/2018/2/layout/IconLabelList"/>
    <dgm:cxn modelId="{0BF07793-248A-4830-B9A8-5889A08CB86B}" type="presParOf" srcId="{3FA4E592-7F96-495E-937D-8183821883B2}" destId="{E452D5A5-9FE0-490D-937E-FC2C87DF50BC}" srcOrd="2" destOrd="0" presId="urn:microsoft.com/office/officeart/2018/2/layout/IconLabelList"/>
    <dgm:cxn modelId="{E363E8D4-A558-45FA-B6B9-DCD0415E3870}" type="presParOf" srcId="{40068F8B-431B-4FBF-BB44-1C2FB03EB10C}" destId="{8E559D20-C086-4F48-B841-D8E5EA5BE413}" srcOrd="1" destOrd="0" presId="urn:microsoft.com/office/officeart/2018/2/layout/IconLabelList"/>
    <dgm:cxn modelId="{C184281F-7AA3-490E-9113-7E793045336A}" type="presParOf" srcId="{40068F8B-431B-4FBF-BB44-1C2FB03EB10C}" destId="{B5922861-B730-49FA-966F-F17D5EBCDDD7}" srcOrd="2" destOrd="0" presId="urn:microsoft.com/office/officeart/2018/2/layout/IconLabelList"/>
    <dgm:cxn modelId="{6D878336-DF5C-48B2-973B-3EA7E858EE43}" type="presParOf" srcId="{B5922861-B730-49FA-966F-F17D5EBCDDD7}" destId="{5DC67BC5-836F-441E-A0BB-F2CAA371FB93}" srcOrd="0" destOrd="0" presId="urn:microsoft.com/office/officeart/2018/2/layout/IconLabelList"/>
    <dgm:cxn modelId="{6F504749-0E79-4E6D-8B30-ECF715F3A745}" type="presParOf" srcId="{B5922861-B730-49FA-966F-F17D5EBCDDD7}" destId="{40733817-BCF3-442F-8DAB-530C0E2D6442}" srcOrd="1" destOrd="0" presId="urn:microsoft.com/office/officeart/2018/2/layout/IconLabelList"/>
    <dgm:cxn modelId="{C64656F6-E4B2-47C6-BC19-A1B0870E21EC}" type="presParOf" srcId="{B5922861-B730-49FA-966F-F17D5EBCDDD7}" destId="{C6ED3A65-A52B-4651-B048-2C7ACDEC3669}" srcOrd="2" destOrd="0" presId="urn:microsoft.com/office/officeart/2018/2/layout/IconLabelList"/>
    <dgm:cxn modelId="{A8B687E5-F14B-46B7-8C1B-54FF48A4031D}" type="presParOf" srcId="{40068F8B-431B-4FBF-BB44-1C2FB03EB10C}" destId="{98454286-2754-4C31-BD7B-F2CFA42EC8B4}" srcOrd="3" destOrd="0" presId="urn:microsoft.com/office/officeart/2018/2/layout/IconLabelList"/>
    <dgm:cxn modelId="{710C496E-CF28-4EC8-971F-76386FF02E75}" type="presParOf" srcId="{40068F8B-431B-4FBF-BB44-1C2FB03EB10C}" destId="{72397185-8FBC-41CA-B55A-6E40FD0B505E}" srcOrd="4" destOrd="0" presId="urn:microsoft.com/office/officeart/2018/2/layout/IconLabelList"/>
    <dgm:cxn modelId="{628A9FE0-2F4B-4763-8900-BE669120ACFD}" type="presParOf" srcId="{72397185-8FBC-41CA-B55A-6E40FD0B505E}" destId="{635E3DF5-31CC-406F-9972-F8D30C335B1A}" srcOrd="0" destOrd="0" presId="urn:microsoft.com/office/officeart/2018/2/layout/IconLabelList"/>
    <dgm:cxn modelId="{15360E30-630C-4310-AC21-12929CE41284}" type="presParOf" srcId="{72397185-8FBC-41CA-B55A-6E40FD0B505E}" destId="{D8D448D0-C42C-4C79-8A2C-4B3A8B25E3F1}" srcOrd="1" destOrd="0" presId="urn:microsoft.com/office/officeart/2018/2/layout/IconLabelList"/>
    <dgm:cxn modelId="{F680FCCC-2241-499B-9963-5B2F33B36C2B}" type="presParOf" srcId="{72397185-8FBC-41CA-B55A-6E40FD0B505E}" destId="{3D56A811-575F-47C8-943D-77BB4AE664FF}" srcOrd="2" destOrd="0" presId="urn:microsoft.com/office/officeart/2018/2/layout/IconLabelList"/>
    <dgm:cxn modelId="{27F9B772-0D67-4651-A87D-63D76D246314}" type="presParOf" srcId="{40068F8B-431B-4FBF-BB44-1C2FB03EB10C}" destId="{0A4CF082-7586-4D77-B36F-CB3461544E66}" srcOrd="5" destOrd="0" presId="urn:microsoft.com/office/officeart/2018/2/layout/IconLabelList"/>
    <dgm:cxn modelId="{FAFAB338-FA12-4E06-9D98-5F0DAF63D9F0}" type="presParOf" srcId="{40068F8B-431B-4FBF-BB44-1C2FB03EB10C}" destId="{386DC064-2C8C-4647-B587-0D226C527EA2}" srcOrd="6" destOrd="0" presId="urn:microsoft.com/office/officeart/2018/2/layout/IconLabelList"/>
    <dgm:cxn modelId="{82E8F55A-9345-48DF-A6EF-59282AC4733B}" type="presParOf" srcId="{386DC064-2C8C-4647-B587-0D226C527EA2}" destId="{BCD959BE-D7E8-4101-AEC7-D3C81A12B187}" srcOrd="0" destOrd="0" presId="urn:microsoft.com/office/officeart/2018/2/layout/IconLabelList"/>
    <dgm:cxn modelId="{10AAA728-6847-4B2D-9645-07407E5EB1C9}" type="presParOf" srcId="{386DC064-2C8C-4647-B587-0D226C527EA2}" destId="{66123E51-2F22-4F2A-88BA-27FC2A1D63F4}" srcOrd="1" destOrd="0" presId="urn:microsoft.com/office/officeart/2018/2/layout/IconLabelList"/>
    <dgm:cxn modelId="{947D362D-27BC-4080-AF8D-BD88D208330C}" type="presParOf" srcId="{386DC064-2C8C-4647-B587-0D226C527EA2}" destId="{71D13E2C-00E8-4D1E-8800-7DCF879F6BD8}" srcOrd="2" destOrd="0" presId="urn:microsoft.com/office/officeart/2018/2/layout/IconLabelList"/>
    <dgm:cxn modelId="{00786848-9961-418B-B57C-1EBA8C776020}" type="presParOf" srcId="{40068F8B-431B-4FBF-BB44-1C2FB03EB10C}" destId="{CA76800D-477C-4CD6-BA9A-233A6EBBF719}" srcOrd="7" destOrd="0" presId="urn:microsoft.com/office/officeart/2018/2/layout/IconLabelList"/>
    <dgm:cxn modelId="{400C2C37-4EE0-4278-8F17-CA0FC93BC4A8}" type="presParOf" srcId="{40068F8B-431B-4FBF-BB44-1C2FB03EB10C}" destId="{E585CB50-69CD-4C58-BA4B-AA21CE61E3C4}" srcOrd="8" destOrd="0" presId="urn:microsoft.com/office/officeart/2018/2/layout/IconLabelList"/>
    <dgm:cxn modelId="{F1F18811-74E3-46A7-91BC-449322E1AE0E}" type="presParOf" srcId="{E585CB50-69CD-4C58-BA4B-AA21CE61E3C4}" destId="{3A1358BA-6193-45A3-859C-BABC4C05C840}" srcOrd="0" destOrd="0" presId="urn:microsoft.com/office/officeart/2018/2/layout/IconLabelList"/>
    <dgm:cxn modelId="{13DD637F-21EB-4CEF-A72C-622DF2571CEA}" type="presParOf" srcId="{E585CB50-69CD-4C58-BA4B-AA21CE61E3C4}" destId="{A6CF1444-2300-43DF-9896-9163CCF2EF21}" srcOrd="1" destOrd="0" presId="urn:microsoft.com/office/officeart/2018/2/layout/IconLabelList"/>
    <dgm:cxn modelId="{DDCBB6D7-360E-4B2E-BBFB-F03A96BD27AC}" type="presParOf" srcId="{E585CB50-69CD-4C58-BA4B-AA21CE61E3C4}" destId="{C7F69AB4-A98D-4F12-B118-AE529DD12C5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B553F-07E4-46CC-B885-10A12974A2FB}">
      <dsp:nvSpPr>
        <dsp:cNvPr id="0" name=""/>
        <dsp:cNvSpPr/>
      </dsp:nvSpPr>
      <dsp:spPr>
        <a:xfrm>
          <a:off x="0" y="440"/>
          <a:ext cx="10494331" cy="102998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B28A8A-DE1E-4A0B-8C87-7B8CAE4AAEB1}">
      <dsp:nvSpPr>
        <dsp:cNvPr id="0" name=""/>
        <dsp:cNvSpPr/>
      </dsp:nvSpPr>
      <dsp:spPr>
        <a:xfrm>
          <a:off x="311571" y="232187"/>
          <a:ext cx="566493" cy="5664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7B9130-F7AB-4ABF-A8A7-5474D9FA29C8}">
      <dsp:nvSpPr>
        <dsp:cNvPr id="0" name=""/>
        <dsp:cNvSpPr/>
      </dsp:nvSpPr>
      <dsp:spPr>
        <a:xfrm>
          <a:off x="1189636" y="440"/>
          <a:ext cx="9304694" cy="10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7" tIns="109007" rIns="109007" bIns="109007" numCol="1" spcCol="1270" anchor="ctr" anchorCtr="0">
          <a:noAutofit/>
        </a:bodyPr>
        <a:lstStyle/>
        <a:p>
          <a:pPr marL="0" lvl="0" indent="0" algn="l" defTabSz="622300">
            <a:lnSpc>
              <a:spcPct val="90000"/>
            </a:lnSpc>
            <a:spcBef>
              <a:spcPct val="0"/>
            </a:spcBef>
            <a:spcAft>
              <a:spcPct val="35000"/>
            </a:spcAft>
            <a:buNone/>
          </a:pPr>
          <a:r>
            <a:rPr lang="en-US" sz="1400" kern="1200"/>
            <a:t>In this study, we aim to identify optimal solar panel installation locations across Bangladesh by leveraging Global Horizontal Irradiance (GHI) data. A comprehensive dataset, encompassing key environmental factors such as temperature, Direct Normal Irradiance (DNI), Diffuse Horizontal Irradiance (DHI), surface albedo, and cloud type, was analyzed using advanced machine learning techniques.</a:t>
          </a:r>
        </a:p>
      </dsp:txBody>
      <dsp:txXfrm>
        <a:off x="1189636" y="440"/>
        <a:ext cx="9304694" cy="1029988"/>
      </dsp:txXfrm>
    </dsp:sp>
    <dsp:sp modelId="{F7C9AB38-5238-451F-A2FC-080DCC0646A3}">
      <dsp:nvSpPr>
        <dsp:cNvPr id="0" name=""/>
        <dsp:cNvSpPr/>
      </dsp:nvSpPr>
      <dsp:spPr>
        <a:xfrm>
          <a:off x="0" y="1287925"/>
          <a:ext cx="10494331" cy="102998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DD0C3F-004A-41BD-ADE0-3791442D6815}">
      <dsp:nvSpPr>
        <dsp:cNvPr id="0" name=""/>
        <dsp:cNvSpPr/>
      </dsp:nvSpPr>
      <dsp:spPr>
        <a:xfrm>
          <a:off x="311571" y="1519673"/>
          <a:ext cx="566493" cy="566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C6CE03-3B2E-4BFA-9997-7A22FD976E4D}">
      <dsp:nvSpPr>
        <dsp:cNvPr id="0" name=""/>
        <dsp:cNvSpPr/>
      </dsp:nvSpPr>
      <dsp:spPr>
        <a:xfrm>
          <a:off x="1189636" y="1287925"/>
          <a:ext cx="9304694" cy="10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7" tIns="109007" rIns="109007" bIns="109007" numCol="1" spcCol="1270" anchor="ctr" anchorCtr="0">
          <a:noAutofit/>
        </a:bodyPr>
        <a:lstStyle/>
        <a:p>
          <a:pPr marL="0" lvl="0" indent="0" algn="l" defTabSz="622300">
            <a:lnSpc>
              <a:spcPct val="90000"/>
            </a:lnSpc>
            <a:spcBef>
              <a:spcPct val="0"/>
            </a:spcBef>
            <a:spcAft>
              <a:spcPct val="35000"/>
            </a:spcAft>
            <a:buNone/>
          </a:pPr>
          <a:r>
            <a:rPr lang="en-US" sz="1400" kern="1200" dirty="0"/>
            <a:t>Five predictive models—Linear Regression, Random Forest, Gradient Boosting, Decision Tree, and </a:t>
          </a:r>
          <a:r>
            <a:rPr lang="en-US" sz="1400" kern="1200" dirty="0" err="1"/>
            <a:t>XGBoost</a:t>
          </a:r>
          <a:r>
            <a:rPr lang="en-US" sz="1400" kern="1200" dirty="0"/>
            <a:t>—were evaluated for their accuracy and reliability. Among these, </a:t>
          </a:r>
          <a:r>
            <a:rPr lang="en-US" sz="1400" kern="1200" dirty="0" err="1"/>
            <a:t>XGBoost</a:t>
          </a:r>
          <a:r>
            <a:rPr lang="en-US" sz="1400" kern="1200" dirty="0"/>
            <a:t> demonstrated exceptional performance, achieving the highest R² score (99.493%) and the lowest error metrics (MAE: 0.01226, RMSE: 0.02039). These results underscore the effectiveness of machine learning in deriving actionable insights for renewable energy deployment.</a:t>
          </a:r>
        </a:p>
      </dsp:txBody>
      <dsp:txXfrm>
        <a:off x="1189636" y="1287925"/>
        <a:ext cx="9304694" cy="1029988"/>
      </dsp:txXfrm>
    </dsp:sp>
    <dsp:sp modelId="{58AC6A24-2C08-4E6C-8136-03B5F7865006}">
      <dsp:nvSpPr>
        <dsp:cNvPr id="0" name=""/>
        <dsp:cNvSpPr/>
      </dsp:nvSpPr>
      <dsp:spPr>
        <a:xfrm>
          <a:off x="0" y="2575411"/>
          <a:ext cx="10494331" cy="102998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1C4E4-E3CF-4133-B61E-486AE391A320}">
      <dsp:nvSpPr>
        <dsp:cNvPr id="0" name=""/>
        <dsp:cNvSpPr/>
      </dsp:nvSpPr>
      <dsp:spPr>
        <a:xfrm>
          <a:off x="311571" y="2807158"/>
          <a:ext cx="566493" cy="5664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DAA6AD-5009-4068-8F1E-47C52C022DF5}">
      <dsp:nvSpPr>
        <dsp:cNvPr id="0" name=""/>
        <dsp:cNvSpPr/>
      </dsp:nvSpPr>
      <dsp:spPr>
        <a:xfrm>
          <a:off x="1189636" y="2575411"/>
          <a:ext cx="9304694" cy="10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7" tIns="109007" rIns="109007" bIns="109007" numCol="1" spcCol="1270" anchor="ctr" anchorCtr="0">
          <a:noAutofit/>
        </a:bodyPr>
        <a:lstStyle/>
        <a:p>
          <a:pPr marL="0" lvl="0" indent="0" algn="l" defTabSz="622300">
            <a:lnSpc>
              <a:spcPct val="90000"/>
            </a:lnSpc>
            <a:spcBef>
              <a:spcPct val="0"/>
            </a:spcBef>
            <a:spcAft>
              <a:spcPct val="35000"/>
            </a:spcAft>
            <a:buNone/>
          </a:pPr>
          <a:r>
            <a:rPr lang="en-US" sz="1400" kern="1200"/>
            <a:t>The findings provide a data-driven approach to optimizing solar energy investments in Bangladesh, contributing to sustainable energy solutions and efficient resource management. Future research directions include the integration of socio-economic factors and advanced hyperparameter tuning for enhanced predictions.</a:t>
          </a:r>
        </a:p>
      </dsp:txBody>
      <dsp:txXfrm>
        <a:off x="1189636" y="2575411"/>
        <a:ext cx="9304694" cy="1029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87929-D60E-4E1F-AF13-59840D46143A}">
      <dsp:nvSpPr>
        <dsp:cNvPr id="0" name=""/>
        <dsp:cNvSpPr/>
      </dsp:nvSpPr>
      <dsp:spPr>
        <a:xfrm>
          <a:off x="612165" y="90291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52D5A5-9FE0-490D-937E-FC2C87DF50BC}">
      <dsp:nvSpPr>
        <dsp:cNvPr id="0" name=""/>
        <dsp:cNvSpPr/>
      </dsp:nvSpPr>
      <dsp:spPr>
        <a:xfrm>
          <a:off x="117165" y="198292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a:t>Data Collection</a:t>
          </a:r>
          <a:endParaRPr lang="en-US" sz="1800" kern="1200"/>
        </a:p>
      </dsp:txBody>
      <dsp:txXfrm>
        <a:off x="117165" y="1982927"/>
        <a:ext cx="1800000" cy="720000"/>
      </dsp:txXfrm>
    </dsp:sp>
    <dsp:sp modelId="{5DC67BC5-836F-441E-A0BB-F2CAA371FB93}">
      <dsp:nvSpPr>
        <dsp:cNvPr id="0" name=""/>
        <dsp:cNvSpPr/>
      </dsp:nvSpPr>
      <dsp:spPr>
        <a:xfrm>
          <a:off x="2727165" y="90291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ED3A65-A52B-4651-B048-2C7ACDEC3669}">
      <dsp:nvSpPr>
        <dsp:cNvPr id="0" name=""/>
        <dsp:cNvSpPr/>
      </dsp:nvSpPr>
      <dsp:spPr>
        <a:xfrm>
          <a:off x="2232165" y="198292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a:t>Exploratory Data Analysis (EDA)</a:t>
          </a:r>
          <a:endParaRPr lang="en-US" sz="1800" kern="1200"/>
        </a:p>
      </dsp:txBody>
      <dsp:txXfrm>
        <a:off x="2232165" y="1982927"/>
        <a:ext cx="1800000" cy="720000"/>
      </dsp:txXfrm>
    </dsp:sp>
    <dsp:sp modelId="{635E3DF5-31CC-406F-9972-F8D30C335B1A}">
      <dsp:nvSpPr>
        <dsp:cNvPr id="0" name=""/>
        <dsp:cNvSpPr/>
      </dsp:nvSpPr>
      <dsp:spPr>
        <a:xfrm>
          <a:off x="4842165" y="90291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56A811-575F-47C8-943D-77BB4AE664FF}">
      <dsp:nvSpPr>
        <dsp:cNvPr id="0" name=""/>
        <dsp:cNvSpPr/>
      </dsp:nvSpPr>
      <dsp:spPr>
        <a:xfrm>
          <a:off x="4347165" y="198292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a:t>Splitting The Dataset</a:t>
          </a:r>
          <a:endParaRPr lang="en-US" sz="1800" kern="1200"/>
        </a:p>
      </dsp:txBody>
      <dsp:txXfrm>
        <a:off x="4347165" y="1982927"/>
        <a:ext cx="1800000" cy="720000"/>
      </dsp:txXfrm>
    </dsp:sp>
    <dsp:sp modelId="{BCD959BE-D7E8-4101-AEC7-D3C81A12B187}">
      <dsp:nvSpPr>
        <dsp:cNvPr id="0" name=""/>
        <dsp:cNvSpPr/>
      </dsp:nvSpPr>
      <dsp:spPr>
        <a:xfrm>
          <a:off x="6957165" y="90291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D13E2C-00E8-4D1E-8800-7DCF879F6BD8}">
      <dsp:nvSpPr>
        <dsp:cNvPr id="0" name=""/>
        <dsp:cNvSpPr/>
      </dsp:nvSpPr>
      <dsp:spPr>
        <a:xfrm>
          <a:off x="6462165" y="198292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a:t>Train ML Models</a:t>
          </a:r>
          <a:endParaRPr lang="en-US" sz="1800" kern="1200"/>
        </a:p>
      </dsp:txBody>
      <dsp:txXfrm>
        <a:off x="6462165" y="1982927"/>
        <a:ext cx="1800000" cy="720000"/>
      </dsp:txXfrm>
    </dsp:sp>
    <dsp:sp modelId="{3A1358BA-6193-45A3-859C-BABC4C05C840}">
      <dsp:nvSpPr>
        <dsp:cNvPr id="0" name=""/>
        <dsp:cNvSpPr/>
      </dsp:nvSpPr>
      <dsp:spPr>
        <a:xfrm>
          <a:off x="9072165" y="90291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F69AB4-A98D-4F12-B118-AE529DD12C59}">
      <dsp:nvSpPr>
        <dsp:cNvPr id="0" name=""/>
        <dsp:cNvSpPr/>
      </dsp:nvSpPr>
      <dsp:spPr>
        <a:xfrm>
          <a:off x="8577165" y="198292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t>Model Evaluation</a:t>
          </a:r>
          <a:endParaRPr lang="en-US" sz="1800" kern="1200" dirty="0"/>
        </a:p>
      </dsp:txBody>
      <dsp:txXfrm>
        <a:off x="8577165" y="1982927"/>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1/11/2025</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1/11/2025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1"/>
            </a:solidFill>
          </a:ln>
        </p:spPr>
        <p:txBody>
          <a:bodyPr lIns="914400" tIns="91440" rIns="914400" anchor="ctr"/>
          <a:lstStyle>
            <a:lvl1pPr algn="ctr">
              <a:defRPr sz="5400" b="1" cap="all" spc="100" baseline="0">
                <a:solidFill>
                  <a:schemeClr val="accent1"/>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5E8994-67B0-7A02-C300-3232691564F0}"/>
              </a:ext>
              <a:ext uri="{C183D7F6-B498-43B3-948B-1728B52AA6E4}">
                <adec:decorative xmlns:adec="http://schemas.microsoft.com/office/drawing/2017/decorative" val="1"/>
              </a:ext>
            </a:extLst>
          </p:cNvPr>
          <p:cNvSpPr/>
          <p:nvPr userDrawn="1"/>
        </p:nvSpPr>
        <p:spPr>
          <a:xfrm>
            <a:off x="4532671" y="0"/>
            <a:ext cx="7659329" cy="6858000"/>
          </a:xfrm>
          <a:prstGeom prst="rect">
            <a:avLst/>
          </a:prstGeom>
          <a:solidFill>
            <a:schemeClr val="accent2">
              <a:lumMod val="40000"/>
              <a:lumOff val="6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933791" y="787869"/>
            <a:ext cx="2743200" cy="2142144"/>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Click to add title</a:t>
            </a:r>
          </a:p>
        </p:txBody>
      </p:sp>
      <p:sp>
        <p:nvSpPr>
          <p:cNvPr id="12" name="Text Placeholder 11">
            <a:extLst>
              <a:ext uri="{FF2B5EF4-FFF2-40B4-BE49-F238E27FC236}">
                <a16:creationId xmlns:a16="http://schemas.microsoft.com/office/drawing/2014/main" id="{2EA6B5C4-24E3-C021-071B-DFF6C6CC497B}"/>
              </a:ext>
            </a:extLst>
          </p:cNvPr>
          <p:cNvSpPr>
            <a:spLocks noGrp="1"/>
          </p:cNvSpPr>
          <p:nvPr>
            <p:ph type="body" sz="quarter" idx="16" hasCustomPrompt="1"/>
          </p:nvPr>
        </p:nvSpPr>
        <p:spPr>
          <a:xfrm>
            <a:off x="933449" y="3429000"/>
            <a:ext cx="2920796" cy="2927350"/>
          </a:xfrm>
          <a:prstGeom prst="rect">
            <a:avLst/>
          </a:prstGeom>
        </p:spPr>
        <p:txBody>
          <a:bodyP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600" spc="100" baseline="0"/>
            </a:lvl2pPr>
            <a:lvl3pPr marL="914400" indent="0">
              <a:lnSpc>
                <a:spcPct val="125000"/>
              </a:lnSpc>
              <a:spcBef>
                <a:spcPts val="0"/>
              </a:spcBef>
              <a:spcAft>
                <a:spcPts val="600"/>
              </a:spcAft>
              <a:buNone/>
              <a:defRPr sz="1400" spc="100" baseline="0"/>
            </a:lvl3pPr>
            <a:lvl4pPr marL="1371600" indent="0">
              <a:lnSpc>
                <a:spcPct val="125000"/>
              </a:lnSpc>
              <a:spcBef>
                <a:spcPts val="0"/>
              </a:spcBef>
              <a:spcAft>
                <a:spcPts val="600"/>
              </a:spcAft>
              <a:buNone/>
              <a:defRPr sz="1200" spc="100" baseline="0"/>
            </a:lvl4pPr>
            <a:lvl5pPr marL="1828800" indent="0">
              <a:lnSpc>
                <a:spcPct val="125000"/>
              </a:lnSpc>
              <a:spcBef>
                <a:spcPts val="0"/>
              </a:spcBef>
              <a:spcAft>
                <a:spcPts val="600"/>
              </a:spcAft>
              <a:buNone/>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5220928" y="787869"/>
            <a:ext cx="6292646" cy="5432263"/>
          </a:xfrm>
          <a:prstGeom prst="rect">
            <a:avLst/>
          </a:prstGeom>
        </p:spPr>
        <p:txBody>
          <a:bodyPr/>
          <a:lstStyle>
            <a:lvl1pPr marL="0" indent="0" algn="ctr">
              <a:buNone/>
              <a:defRPr sz="1800" cap="all" baseline="0">
                <a:solidFill>
                  <a:schemeClr val="tx1"/>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10559" y="1"/>
            <a:ext cx="4952999" cy="2182482"/>
          </a:xfrm>
          <a:prstGeom prst="rect">
            <a:avLst/>
          </a:prstGeom>
          <a:solidFill>
            <a:schemeClr val="accent2">
              <a:alpha val="92000"/>
            </a:schemeClr>
          </a:solidFill>
        </p:spPr>
        <p:txBody>
          <a:bodyPr lIns="731520" rIns="731520" anchor="ctr"/>
          <a:lstStyle>
            <a:lvl1pPr algn="ctr">
              <a:defRPr sz="2400" cap="all" spc="100" baseline="0">
                <a:solidFill>
                  <a:schemeClr val="bg1"/>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942932" y="0"/>
            <a:ext cx="7249067" cy="2182483"/>
          </a:xfrm>
          <a:prstGeom prst="rect">
            <a:avLst/>
          </a:prstGeom>
        </p:spPr>
        <p:txBody>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2924355"/>
            <a:ext cx="3769525" cy="3300645"/>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6" name="Content Placeholder 5">
            <a:extLst>
              <a:ext uri="{FF2B5EF4-FFF2-40B4-BE49-F238E27FC236}">
                <a16:creationId xmlns:a16="http://schemas.microsoft.com/office/drawing/2014/main" id="{46E5C19A-AE6A-FEDE-6B3C-9B1701F4C501}"/>
              </a:ext>
            </a:extLst>
          </p:cNvPr>
          <p:cNvSpPr>
            <a:spLocks noGrp="1"/>
          </p:cNvSpPr>
          <p:nvPr>
            <p:ph sz="quarter" idx="13" hasCustomPrompt="1"/>
          </p:nvPr>
        </p:nvSpPr>
        <p:spPr>
          <a:xfrm>
            <a:off x="4933262" y="2932801"/>
            <a:ext cx="6411912" cy="3300851"/>
          </a:xfrm>
          <a:prstGeom prst="rect">
            <a:avLst/>
          </a:prstGeom>
        </p:spPr>
        <p:txBody>
          <a:bodyPr/>
          <a:lstStyle>
            <a:lvl1pPr marL="283464" indent="-283464">
              <a:lnSpc>
                <a:spcPct val="125000"/>
              </a:lnSpc>
              <a:spcBef>
                <a:spcPts val="0"/>
              </a:spcBef>
              <a:spcAft>
                <a:spcPts val="0"/>
              </a:spcAft>
              <a:defRPr sz="1800" spc="100" baseline="0"/>
            </a:lvl1pPr>
            <a:lvl2pPr marL="914400" indent="-283464">
              <a:lnSpc>
                <a:spcPct val="125000"/>
              </a:lnSpc>
              <a:spcBef>
                <a:spcPts val="0"/>
              </a:spcBef>
              <a:spcAft>
                <a:spcPts val="0"/>
              </a:spcAft>
              <a:defRPr sz="1800" spc="100" baseline="0"/>
            </a:lvl2pPr>
            <a:lvl3pPr marL="1371600" indent="-283464">
              <a:lnSpc>
                <a:spcPct val="125000"/>
              </a:lnSpc>
              <a:spcBef>
                <a:spcPts val="0"/>
              </a:spcBef>
              <a:spcAft>
                <a:spcPts val="0"/>
              </a:spcAft>
              <a:defRPr sz="1800" spc="100" baseline="0"/>
            </a:lvl3pPr>
            <a:lvl4pPr marL="1828800" indent="-283464">
              <a:lnSpc>
                <a:spcPct val="125000"/>
              </a:lnSpc>
              <a:spcBef>
                <a:spcPts val="0"/>
              </a:spcBef>
              <a:spcAft>
                <a:spcPts val="0"/>
              </a:spcAft>
              <a:defRPr sz="1800" spc="100" baseline="0"/>
            </a:lvl4pPr>
            <a:lvl5pPr marL="2286000" indent="-283464">
              <a:lnSpc>
                <a:spcPct val="125000"/>
              </a:lnSpc>
              <a:spcBef>
                <a:spcPts val="0"/>
              </a:spcBef>
              <a:spcAft>
                <a:spcPts val="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6722F2-1968-8B82-9382-187D808D9CAE}"/>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838200" y="241541"/>
            <a:ext cx="10515600" cy="1215894"/>
          </a:xfrm>
          <a:prstGeom prst="rect">
            <a:avLst/>
          </a:prstGeom>
        </p:spPr>
        <p:txBody>
          <a:bodyPr anchor="b"/>
          <a:lstStyle>
            <a:lvl1pPr algn="ctr">
              <a:defRPr sz="2400" cap="all" spc="100" baseline="0">
                <a:solidFill>
                  <a:schemeClr val="tx2"/>
                </a:solidFill>
              </a:defRPr>
            </a:lvl1pPr>
          </a:lstStyle>
          <a:p>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859468" y="2674190"/>
            <a:ext cx="10494331" cy="360584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130061" y="1541398"/>
            <a:ext cx="4442603" cy="2124827"/>
          </a:xfrm>
          <a:prstGeom prst="rect">
            <a:avLst/>
          </a:prstGeom>
          <a:noFill/>
          <a:ln w="28575">
            <a:solidFill>
              <a:schemeClr val="tx1"/>
            </a:solidFill>
          </a:ln>
        </p:spPr>
        <p:txBody>
          <a:bodyPr anchor="ctr"/>
          <a:lstStyle>
            <a:lvl1pPr algn="ctr">
              <a:defRPr sz="2400" cap="all" spc="100" baseline="0">
                <a:solidFill>
                  <a:schemeClr val="tx1"/>
                </a:solidFill>
              </a:defRPr>
            </a:lvl1pPr>
          </a:lstStyle>
          <a:p>
            <a:r>
              <a:rPr lang="en-US" dirty="0"/>
              <a:t>Add 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1130061" y="3984426"/>
            <a:ext cx="4442603" cy="2424999"/>
          </a:xfrm>
          <a:prstGeom prst="rect">
            <a:avLst/>
          </a:prstGeom>
        </p:spPr>
        <p:txBody>
          <a:bodyPr anchor="t"/>
          <a:lstStyle>
            <a:lvl1pPr marL="0" indent="0" algn="ctr">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6771736" y="0"/>
            <a:ext cx="5420263" cy="6858000"/>
          </a:xfrm>
          <a:prstGeom prst="rect">
            <a:avLst/>
          </a:prstGeo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4257799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0" y="0"/>
            <a:ext cx="6772276" cy="6858000"/>
          </a:xfrm>
          <a:prstGeom prst="rect">
            <a:avLst/>
          </a:prstGeom>
          <a:solidFill>
            <a:schemeClr val="accent4">
              <a:lumMod val="60000"/>
              <a:lumOff val="40000"/>
            </a:schemeClr>
          </a:solidFill>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224747" y="2365057"/>
            <a:ext cx="4377400" cy="2160644"/>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2" name="Text Placeholder 11">
            <a:extLst>
              <a:ext uri="{FF2B5EF4-FFF2-40B4-BE49-F238E27FC236}">
                <a16:creationId xmlns:a16="http://schemas.microsoft.com/office/drawing/2014/main" id="{FB3EFFF7-FFC6-16DF-B4AB-DD5A1A1DA92A}"/>
              </a:ext>
            </a:extLst>
          </p:cNvPr>
          <p:cNvSpPr>
            <a:spLocks noGrp="1"/>
          </p:cNvSpPr>
          <p:nvPr>
            <p:ph type="body" sz="quarter" idx="12" hasCustomPrompt="1"/>
          </p:nvPr>
        </p:nvSpPr>
        <p:spPr>
          <a:xfrm>
            <a:off x="3427896" y="0"/>
            <a:ext cx="3344379" cy="6858000"/>
          </a:xfrm>
          <a:custGeom>
            <a:avLst/>
            <a:gdLst>
              <a:gd name="connsiteX0" fmla="*/ 0 w 3344379"/>
              <a:gd name="connsiteY0" fmla="*/ 0 h 6858000"/>
              <a:gd name="connsiteX1" fmla="*/ 3344379 w 3344379"/>
              <a:gd name="connsiteY1" fmla="*/ 0 h 6858000"/>
              <a:gd name="connsiteX2" fmla="*/ 3344379 w 3344379"/>
              <a:gd name="connsiteY2" fmla="*/ 6858000 h 6858000"/>
              <a:gd name="connsiteX3" fmla="*/ 0 w 33443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44379" h="6858000">
                <a:moveTo>
                  <a:pt x="0" y="0"/>
                </a:moveTo>
                <a:lnTo>
                  <a:pt x="3344379" y="0"/>
                </a:lnTo>
                <a:lnTo>
                  <a:pt x="3344379" y="6858000"/>
                </a:lnTo>
                <a:lnTo>
                  <a:pt x="0" y="6858000"/>
                </a:lnTo>
                <a:close/>
              </a:path>
            </a:pathLst>
          </a:custGeom>
          <a:solidFill>
            <a:schemeClr val="accent5">
              <a:alpha val="10000"/>
            </a:schemeClr>
          </a:solidFill>
        </p:spPr>
        <p:txBody>
          <a:bodyPr wrap="square">
            <a:noAutofit/>
          </a:bodyPr>
          <a:lstStyle>
            <a:lvl1pPr marL="0" indent="0">
              <a:buNone/>
              <a:defRPr>
                <a:noFill/>
              </a:defRPr>
            </a:lvl1pPr>
          </a:lstStyle>
          <a:p>
            <a:pPr lvl="0"/>
            <a:r>
              <a:rPr lang="en-US" dirty="0"/>
              <a:t>Blank</a:t>
            </a:r>
          </a:p>
        </p:txBody>
      </p:sp>
      <p:sp>
        <p:nvSpPr>
          <p:cNvPr id="6" name="Text Placeholder 5">
            <a:extLst>
              <a:ext uri="{FF2B5EF4-FFF2-40B4-BE49-F238E27FC236}">
                <a16:creationId xmlns:a16="http://schemas.microsoft.com/office/drawing/2014/main" id="{DE6E802E-B214-0AE3-69C8-CBCA885C703A}"/>
              </a:ext>
            </a:extLst>
          </p:cNvPr>
          <p:cNvSpPr>
            <a:spLocks noGrp="1"/>
          </p:cNvSpPr>
          <p:nvPr>
            <p:ph type="body" sz="quarter" idx="11" hasCustomPrompt="1"/>
          </p:nvPr>
        </p:nvSpPr>
        <p:spPr>
          <a:xfrm>
            <a:off x="7835900" y="2071688"/>
            <a:ext cx="3773488" cy="2732087"/>
          </a:xfrm>
          <a:prstGeom prst="rect">
            <a:avLst/>
          </a:prstGeom>
        </p:spPr>
        <p:txBody>
          <a:bodyPr anchor="ct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800" spc="100" baseline="0"/>
            </a:lvl2pPr>
            <a:lvl3pPr marL="914400" indent="0">
              <a:lnSpc>
                <a:spcPct val="125000"/>
              </a:lnSpc>
              <a:spcBef>
                <a:spcPts val="0"/>
              </a:spcBef>
              <a:spcAft>
                <a:spcPts val="600"/>
              </a:spcAft>
              <a:buNone/>
              <a:defRPr sz="1800" spc="100" baseline="0"/>
            </a:lvl3pPr>
            <a:lvl4pPr marL="1371600" indent="0">
              <a:lnSpc>
                <a:spcPct val="125000"/>
              </a:lnSpc>
              <a:spcBef>
                <a:spcPts val="0"/>
              </a:spcBef>
              <a:spcAft>
                <a:spcPts val="600"/>
              </a:spcAft>
              <a:buNone/>
              <a:defRPr sz="1800" spc="100" baseline="0"/>
            </a:lvl4pPr>
            <a:lvl5pPr marL="1828800" indent="0">
              <a:lnSpc>
                <a:spcPct val="125000"/>
              </a:lnSpc>
              <a:spcBef>
                <a:spcPts val="0"/>
              </a:spcBef>
              <a:spcAft>
                <a:spcPts val="600"/>
              </a:spcAft>
              <a:buNone/>
              <a:defRPr sz="1800" spc="1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5"/>
            </a:solidFill>
          </a:ln>
        </p:spPr>
        <p:txBody>
          <a:bodyPr lIns="914400" tIns="182880" rIns="914400" anchor="ctr"/>
          <a:lstStyle>
            <a:lvl1pPr algn="ctr">
              <a:defRPr sz="5400" b="1"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73712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alpha val="1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C6C658-B6F5-98D2-4D95-EA3030D6F090}"/>
              </a:ext>
              <a:ext uri="{C183D7F6-B498-43B3-948B-1728B52AA6E4}">
                <adec:decorative xmlns:adec="http://schemas.microsoft.com/office/drawing/2017/decorative" val="1"/>
              </a:ext>
            </a:extLst>
          </p:cNvPr>
          <p:cNvSpPr/>
          <p:nvPr userDrawn="1"/>
        </p:nvSpPr>
        <p:spPr>
          <a:xfrm>
            <a:off x="-20322" y="-7084"/>
            <a:ext cx="12212321"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250065" y="2372810"/>
            <a:ext cx="4352081" cy="2129742"/>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6789480" y="0"/>
            <a:ext cx="5394960" cy="6858000"/>
          </a:xfrm>
          <a:prstGeom prst="rect">
            <a:avLst/>
          </a:prstGeom>
        </p:spPr>
        <p:txBody>
          <a:bodyPr/>
          <a:lstStyle>
            <a:lvl1pPr marL="0" indent="0" algn="ctr">
              <a:buNone/>
              <a:defRPr/>
            </a:lvl1pPr>
          </a:lstStyle>
          <a:p>
            <a:r>
              <a:rPr lang="en-US" dirty="0"/>
              <a:t>Click to add photo</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3FAF69-7EBE-817B-DCEA-4A1595820E3E}"/>
              </a:ext>
              <a:ext uri="{C183D7F6-B498-43B3-948B-1728B52AA6E4}">
                <adec:decorative xmlns:adec="http://schemas.microsoft.com/office/drawing/2017/decorative" val="1"/>
              </a:ext>
            </a:extLst>
          </p:cNvPr>
          <p:cNvSpPr/>
          <p:nvPr userDrawn="1"/>
        </p:nvSpPr>
        <p:spPr>
          <a:xfrm>
            <a:off x="-1" y="-7515"/>
            <a:ext cx="4661648" cy="6871651"/>
          </a:xfrm>
          <a:prstGeom prst="rect">
            <a:avLst/>
          </a:prstGeom>
          <a:solidFill>
            <a:srgbClr val="476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636608" y="804862"/>
            <a:ext cx="3401992" cy="5121375"/>
          </a:xfrm>
          <a:prstGeom prst="rect">
            <a:avLst/>
          </a:prstGeom>
          <a:ln w="28575">
            <a:noFill/>
          </a:ln>
        </p:spPr>
        <p:txBody>
          <a:bodyPr anchor="ctr"/>
          <a:lstStyle>
            <a:lvl1pPr algn="ctr">
              <a:defRPr sz="2400" cap="all" spc="100" baseline="0">
                <a:solidFill>
                  <a:schemeClr val="bg1"/>
                </a:solidFill>
              </a:defRPr>
            </a:lvl1pPr>
          </a:lstStyle>
          <a:p>
            <a:r>
              <a:rPr lang="en-US" dirty="0"/>
              <a:t>Title</a:t>
            </a:r>
          </a:p>
        </p:txBody>
      </p:sp>
      <p:sp>
        <p:nvSpPr>
          <p:cNvPr id="6" name="Content Placeholder 5">
            <a:extLst>
              <a:ext uri="{FF2B5EF4-FFF2-40B4-BE49-F238E27FC236}">
                <a16:creationId xmlns:a16="http://schemas.microsoft.com/office/drawing/2014/main" id="{6F4F9403-8AE5-DF79-EFCF-E99EABB83417}"/>
              </a:ext>
            </a:extLst>
          </p:cNvPr>
          <p:cNvSpPr>
            <a:spLocks noGrp="1"/>
          </p:cNvSpPr>
          <p:nvPr>
            <p:ph sz="quarter" idx="10" hasCustomPrompt="1"/>
          </p:nvPr>
        </p:nvSpPr>
        <p:spPr>
          <a:xfrm>
            <a:off x="5579338" y="804863"/>
            <a:ext cx="5716587" cy="5248276"/>
          </a:xfrm>
          <a:prstGeom prst="rect">
            <a:avLst/>
          </a:prstGeom>
        </p:spPr>
        <p:txBody>
          <a:bodyPr anchor="ctr"/>
          <a:lstStyle>
            <a:lvl1pPr marL="283464" indent="-283464">
              <a:lnSpc>
                <a:spcPct val="125000"/>
              </a:lnSpc>
              <a:spcBef>
                <a:spcPts val="0"/>
              </a:spcBef>
              <a:spcAft>
                <a:spcPts val="600"/>
              </a:spcAft>
              <a:defRPr sz="1800"/>
            </a:lvl1pPr>
            <a:lvl2pPr marL="731520" indent="-283464">
              <a:lnSpc>
                <a:spcPct val="125000"/>
              </a:lnSpc>
              <a:spcBef>
                <a:spcPts val="0"/>
              </a:spcBef>
              <a:spcAft>
                <a:spcPts val="600"/>
              </a:spcAft>
              <a:defRPr sz="1800"/>
            </a:lvl2pPr>
            <a:lvl3pPr marL="1097280" indent="-283464">
              <a:lnSpc>
                <a:spcPct val="125000"/>
              </a:lnSpc>
              <a:spcBef>
                <a:spcPts val="0"/>
              </a:spcBef>
              <a:spcAft>
                <a:spcPts val="600"/>
              </a:spcAft>
              <a:defRPr sz="1800"/>
            </a:lvl3pPr>
            <a:lvl4pPr marL="1463040" indent="-283464">
              <a:lnSpc>
                <a:spcPct val="125000"/>
              </a:lnSpc>
              <a:spcBef>
                <a:spcPts val="0"/>
              </a:spcBef>
              <a:spcAft>
                <a:spcPts val="600"/>
              </a:spcAft>
              <a:defRPr sz="1800"/>
            </a:lvl4pPr>
            <a:lvl5pPr marL="1828800" indent="-283464">
              <a:lnSpc>
                <a:spcPct val="125000"/>
              </a:lnSpc>
              <a:spcBef>
                <a:spcPts val="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6647727" y="2060294"/>
            <a:ext cx="4359795" cy="2141316"/>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0" y="-9009"/>
            <a:ext cx="5521124" cy="6878584"/>
          </a:xfrm>
          <a:prstGeom prst="rect">
            <a:avLst/>
          </a:prstGeom>
        </p:spPr>
        <p:txBody>
          <a:bodyPr/>
          <a:lstStyle>
            <a:lvl1pPr marL="0" indent="0" algn="ctr">
              <a:buNone/>
              <a:defRPr/>
            </a:lvl1pPr>
          </a:lstStyle>
          <a:p>
            <a:r>
              <a:rPr lang="en-US" dirty="0"/>
              <a:t>Click to add photo</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6670878" y="4550199"/>
            <a:ext cx="4359795" cy="1790164"/>
          </a:xfrm>
          <a:prstGeom prst="rect">
            <a:avLst/>
          </a:prstGeom>
        </p:spPr>
        <p:txBody>
          <a:bodyPr anchor="t"/>
          <a:lstStyle>
            <a:lvl1pPr marL="0" indent="0" algn="ctr">
              <a:lnSpc>
                <a:spcPct val="80000"/>
              </a:lnSpc>
              <a:spcBef>
                <a:spcPts val="0"/>
              </a:spcBef>
              <a:buNone/>
              <a:defRPr sz="1800" b="1" cap="all" spc="100" baseline="0">
                <a:solidFill>
                  <a:schemeClr val="accent4">
                    <a:lumMod val="50000"/>
                  </a:schemeClr>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1912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706056"/>
            <a:ext cx="6323957" cy="1088020"/>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sz="2000"/>
            </a:lvl1pPr>
          </a:lstStyle>
          <a:p>
            <a:r>
              <a:rPr lang="en-US" dirty="0"/>
              <a:t>Click to add photo</a:t>
            </a:r>
          </a:p>
        </p:txBody>
      </p:sp>
      <p:sp>
        <p:nvSpPr>
          <p:cNvPr id="6" name="Content Placeholder 5">
            <a:extLst>
              <a:ext uri="{FF2B5EF4-FFF2-40B4-BE49-F238E27FC236}">
                <a16:creationId xmlns:a16="http://schemas.microsoft.com/office/drawing/2014/main" id="{3BC3273F-AE8F-21E6-A06E-52686D65496D}"/>
              </a:ext>
            </a:extLst>
          </p:cNvPr>
          <p:cNvSpPr>
            <a:spLocks noGrp="1"/>
          </p:cNvSpPr>
          <p:nvPr>
            <p:ph sz="quarter" idx="11" hasCustomPrompt="1"/>
          </p:nvPr>
        </p:nvSpPr>
        <p:spPr>
          <a:xfrm>
            <a:off x="5135563" y="2291786"/>
            <a:ext cx="301783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A011C768-FB8E-F917-0CF9-C9B7DA4CAA62}"/>
              </a:ext>
            </a:extLst>
          </p:cNvPr>
          <p:cNvSpPr>
            <a:spLocks noGrp="1"/>
          </p:cNvSpPr>
          <p:nvPr>
            <p:ph sz="quarter" idx="12" hasCustomPrompt="1"/>
          </p:nvPr>
        </p:nvSpPr>
        <p:spPr>
          <a:xfrm>
            <a:off x="8473281" y="2294680"/>
            <a:ext cx="313612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D970D0-182D-96E3-04B5-5D634F9C4F08}"/>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226143"/>
            <a:ext cx="10515600" cy="1229033"/>
          </a:xfrm>
          <a:prstGeom prst="rect">
            <a:avLst/>
          </a:prstGeom>
        </p:spPr>
        <p:txBody>
          <a:bodyPr anchor="b"/>
          <a:lstStyle>
            <a:lvl1pPr algn="ctr">
              <a:defRPr sz="2400" cap="all" spc="100" baseline="0">
                <a:solidFill>
                  <a:schemeClr val="tx2">
                    <a:lumMod val="7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9E453354-6167-7227-F443-F984688CC493}"/>
              </a:ext>
            </a:extLst>
          </p:cNvPr>
          <p:cNvSpPr>
            <a:spLocks noGrp="1"/>
          </p:cNvSpPr>
          <p:nvPr>
            <p:ph sz="quarter" idx="10" hasCustomPrompt="1"/>
          </p:nvPr>
        </p:nvSpPr>
        <p:spPr>
          <a:xfrm>
            <a:off x="849775" y="2858625"/>
            <a:ext cx="3941763" cy="3338513"/>
          </a:xfrm>
          <a:prstGeom prst="rect">
            <a:avLst/>
          </a:prstGeom>
        </p:spPr>
        <p:txBody>
          <a:bodyPr/>
          <a:lstStyle>
            <a:lvl1pPr marL="347472" indent="-347472">
              <a:lnSpc>
                <a:spcPct val="125000"/>
              </a:lnSpc>
              <a:spcBef>
                <a:spcPts val="0"/>
              </a:spcBef>
              <a:spcAft>
                <a:spcPts val="600"/>
              </a:spcAft>
              <a:buFont typeface="+mj-lt"/>
              <a:buAutoNum type="arabicPeriod"/>
              <a:defRPr sz="1800" spc="100" baseline="0"/>
            </a:lvl1pPr>
            <a:lvl2pPr marL="685800" indent="-347472">
              <a:lnSpc>
                <a:spcPct val="125000"/>
              </a:lnSpc>
              <a:spcBef>
                <a:spcPts val="0"/>
              </a:spcBef>
              <a:spcAft>
                <a:spcPts val="600"/>
              </a:spcAft>
              <a:buFont typeface="+mj-lt"/>
              <a:buAutoNum type="alphaLcPeriod"/>
              <a:defRPr sz="1600" spc="100" baseline="0"/>
            </a:lvl2pPr>
            <a:lvl3pPr marL="1143000" indent="-347472">
              <a:lnSpc>
                <a:spcPct val="125000"/>
              </a:lnSpc>
              <a:spcBef>
                <a:spcPts val="0"/>
              </a:spcBef>
              <a:spcAft>
                <a:spcPts val="600"/>
              </a:spcAft>
              <a:buFont typeface="+mj-lt"/>
              <a:buAutoNum type="arabicParenR"/>
              <a:defRPr sz="1400" spc="100" baseline="0"/>
            </a:lvl3pPr>
            <a:lvl4pPr marL="1600200" indent="-347472">
              <a:lnSpc>
                <a:spcPct val="125000"/>
              </a:lnSpc>
              <a:spcBef>
                <a:spcPts val="0"/>
              </a:spcBef>
              <a:spcAft>
                <a:spcPts val="600"/>
              </a:spcAft>
              <a:buFont typeface="+mj-lt"/>
              <a:buAutoNum type="alphaLcParenR"/>
              <a:defRPr sz="1200" spc="100" baseline="0"/>
            </a:lvl4pPr>
            <a:lvl5pPr marL="2057400" indent="-347472">
              <a:lnSpc>
                <a:spcPct val="125000"/>
              </a:lnSpc>
              <a:spcBef>
                <a:spcPts val="0"/>
              </a:spcBef>
              <a:spcAft>
                <a:spcPts val="600"/>
              </a:spcAft>
              <a:buFont typeface="+mj-lt"/>
              <a:buAutoNum type="romanLcPeriod"/>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7">
            <a:extLst>
              <a:ext uri="{FF2B5EF4-FFF2-40B4-BE49-F238E27FC236}">
                <a16:creationId xmlns:a16="http://schemas.microsoft.com/office/drawing/2014/main" id="{DDA14B5C-C6A4-65FB-34DD-E1C0FF465FF7}"/>
              </a:ext>
            </a:extLst>
          </p:cNvPr>
          <p:cNvSpPr>
            <a:spLocks noGrp="1"/>
          </p:cNvSpPr>
          <p:nvPr>
            <p:ph sz="quarter" idx="11" hasCustomPrompt="1"/>
          </p:nvPr>
        </p:nvSpPr>
        <p:spPr>
          <a:xfrm>
            <a:off x="5342681" y="2858625"/>
            <a:ext cx="6011119" cy="3338513"/>
          </a:xfrm>
          <a:prstGeom prst="rect">
            <a:avLst/>
          </a:prstGeom>
        </p:spPr>
        <p:txBody>
          <a:bodyPr/>
          <a:lstStyle>
            <a:lvl1pPr marL="0" indent="0">
              <a:lnSpc>
                <a:spcPct val="125000"/>
              </a:lnSpc>
              <a:spcBef>
                <a:spcPts val="0"/>
              </a:spcBef>
              <a:spcAft>
                <a:spcPts val="600"/>
              </a:spcAft>
              <a:buFont typeface="+mj-lt"/>
              <a:buNone/>
              <a:defRPr sz="1800" spc="100" baseline="0"/>
            </a:lvl1pPr>
            <a:lvl2pPr marL="285750" indent="-285750">
              <a:lnSpc>
                <a:spcPct val="125000"/>
              </a:lnSpc>
              <a:spcBef>
                <a:spcPts val="0"/>
              </a:spcBef>
              <a:spcAft>
                <a:spcPts val="600"/>
              </a:spcAft>
              <a:buFont typeface="Arial" panose="020B0604020202020204" pitchFamily="34" charset="0"/>
              <a:buChar char="•"/>
              <a:defRPr sz="1800" spc="100" baseline="0"/>
            </a:lvl2pPr>
            <a:lvl3pPr marL="685800" indent="-285750">
              <a:lnSpc>
                <a:spcPct val="125000"/>
              </a:lnSpc>
              <a:spcBef>
                <a:spcPts val="0"/>
              </a:spcBef>
              <a:spcAft>
                <a:spcPts val="600"/>
              </a:spcAft>
              <a:buFont typeface="Arial" panose="020B0604020202020204" pitchFamily="34" charset="0"/>
              <a:buChar char="•"/>
              <a:defRPr sz="1800" spc="100" baseline="0"/>
            </a:lvl3pPr>
            <a:lvl4pPr marL="1143000" indent="-285750">
              <a:lnSpc>
                <a:spcPct val="125000"/>
              </a:lnSpc>
              <a:spcBef>
                <a:spcPts val="0"/>
              </a:spcBef>
              <a:spcAft>
                <a:spcPts val="600"/>
              </a:spcAft>
              <a:buFont typeface="Arial" panose="020B0604020202020204" pitchFamily="34" charset="0"/>
              <a:buChar char="•"/>
              <a:defRPr sz="1800" spc="100" baseline="0"/>
            </a:lvl4pPr>
            <a:lvl5pPr marL="1600200" indent="-285750">
              <a:lnSpc>
                <a:spcPct val="125000"/>
              </a:lnSpc>
              <a:spcBef>
                <a:spcPts val="0"/>
              </a:spcBef>
              <a:spcAft>
                <a:spcPts val="600"/>
              </a:spcAft>
              <a:buFont typeface="Arial" panose="020B0604020202020204" pitchFamily="34" charset="0"/>
              <a:buChar char="•"/>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914400" y="766915"/>
            <a:ext cx="2782529" cy="21630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864796" y="960385"/>
            <a:ext cx="6341212" cy="1969628"/>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716594"/>
            <a:ext cx="12192000" cy="3141406"/>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73" r:id="rId3"/>
    <p:sldLayoutId id="2147483669" r:id="rId4"/>
    <p:sldLayoutId id="2147483651" r:id="rId5"/>
    <p:sldLayoutId id="2147483671" r:id="rId6"/>
    <p:sldLayoutId id="2147483652" r:id="rId7"/>
    <p:sldLayoutId id="2147483653" r:id="rId8"/>
    <p:sldLayoutId id="2147483650" r:id="rId9"/>
    <p:sldLayoutId id="2147483664" r:id="rId10"/>
    <p:sldLayoutId id="2147483659" r:id="rId11"/>
    <p:sldLayoutId id="2147483662" r:id="rId12"/>
    <p:sldLayoutId id="214748367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147929-8D39-DAA9-C3C5-4829D9C31C27}"/>
              </a:ext>
            </a:extLst>
          </p:cNvPr>
          <p:cNvSpPr>
            <a:spLocks noGrp="1"/>
          </p:cNvSpPr>
          <p:nvPr>
            <p:ph type="title"/>
          </p:nvPr>
        </p:nvSpPr>
        <p:spPr>
          <a:xfrm>
            <a:off x="128016" y="818388"/>
            <a:ext cx="6263639" cy="5221224"/>
          </a:xfrm>
        </p:spPr>
        <p:txBody>
          <a:bodyPr anchor="ctr">
            <a:normAutofit/>
          </a:bodyPr>
          <a:lstStyle/>
          <a:p>
            <a:r>
              <a:rPr lang="en-US" sz="3200" b="1" dirty="0"/>
              <a:t>Predicting Optimal Locations for Solar Panel Deployment in Bangladesh: A GHI-Based Analysis Using Machine Learning</a:t>
            </a:r>
          </a:p>
        </p:txBody>
      </p:sp>
      <p:pic>
        <p:nvPicPr>
          <p:cNvPr id="5" name="Picture Placeholder 4" descr="Windmill and Solar Panels">
            <a:extLst>
              <a:ext uri="{FF2B5EF4-FFF2-40B4-BE49-F238E27FC236}">
                <a16:creationId xmlns:a16="http://schemas.microsoft.com/office/drawing/2014/main" id="{FE4A4B5C-D71A-0CFA-A601-EB93F13F5AA0}"/>
              </a:ext>
            </a:extLst>
          </p:cNvPr>
          <p:cNvPicPr>
            <a:picLocks noGrp="1" noChangeAspect="1"/>
          </p:cNvPicPr>
          <p:nvPr>
            <p:ph type="pic" sz="quarter" idx="15"/>
          </p:nvPr>
        </p:nvPicPr>
        <p:blipFill>
          <a:blip r:embed="rId2"/>
          <a:srcRect l="22930" r="22930"/>
          <a:stretch/>
        </p:blipFill>
        <p:spPr>
          <a:xfrm>
            <a:off x="6789480" y="10"/>
            <a:ext cx="5394960" cy="6857990"/>
          </a:xfrm>
          <a:prstGeom prst="rect">
            <a:avLst/>
          </a:prstGeom>
          <a:noFill/>
        </p:spPr>
      </p:pic>
      <p:sp>
        <p:nvSpPr>
          <p:cNvPr id="12" name="Slide Number Placeholder 3">
            <a:extLst>
              <a:ext uri="{FF2B5EF4-FFF2-40B4-BE49-F238E27FC236}">
                <a16:creationId xmlns:a16="http://schemas.microsoft.com/office/drawing/2014/main" id="{C7E1E7A8-1596-A7C3-6975-9D0464E9F42F}"/>
              </a:ext>
            </a:extLst>
          </p:cNvPr>
          <p:cNvSpPr>
            <a:spLocks noGrp="1"/>
          </p:cNvSpPr>
          <p:nvPr>
            <p:ph type="sldNum" sz="quarter" idx="4"/>
          </p:nvPr>
        </p:nvSpPr>
        <p:spPr>
          <a:xfrm>
            <a:off x="9791700" y="6356350"/>
            <a:ext cx="1562100" cy="365125"/>
          </a:xfrm>
        </p:spPr>
        <p:txBody>
          <a:bodyPr/>
          <a:lstStyle/>
          <a:p>
            <a:pPr>
              <a:spcAft>
                <a:spcPts val="600"/>
              </a:spcAft>
            </a:pPr>
            <a:fld id="{EA87306C-81BA-4795-A5CA-9392456A8C1E}" type="slidenum">
              <a:rPr lang="en-US" smtClean="0"/>
              <a:pPr>
                <a:spcAft>
                  <a:spcPts val="600"/>
                </a:spcAft>
              </a:pPr>
              <a:t>1</a:t>
            </a:fld>
            <a:endParaRPr lang="en-US"/>
          </a:p>
        </p:txBody>
      </p:sp>
    </p:spTree>
    <p:extLst>
      <p:ext uri="{BB962C8B-B14F-4D97-AF65-F5344CB8AC3E}">
        <p14:creationId xmlns:p14="http://schemas.microsoft.com/office/powerpoint/2010/main" val="176026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FAF2-2149-74A6-F32A-68FC0E504BC8}"/>
              </a:ext>
            </a:extLst>
          </p:cNvPr>
          <p:cNvSpPr>
            <a:spLocks noGrp="1"/>
          </p:cNvSpPr>
          <p:nvPr>
            <p:ph type="title"/>
          </p:nvPr>
        </p:nvSpPr>
        <p:spPr>
          <a:xfrm>
            <a:off x="636608" y="804862"/>
            <a:ext cx="3401992" cy="5121375"/>
          </a:xfrm>
        </p:spPr>
        <p:txBody>
          <a:bodyPr anchor="ctr">
            <a:normAutofit/>
          </a:bodyPr>
          <a:lstStyle/>
          <a:p>
            <a:r>
              <a:rPr lang="en-US" dirty="0"/>
              <a:t>Seasonal image pattern</a:t>
            </a:r>
          </a:p>
        </p:txBody>
      </p:sp>
      <p:pic>
        <p:nvPicPr>
          <p:cNvPr id="7" name="Content Placeholder 6" descr="A graph with blue and orange lines">
            <a:extLst>
              <a:ext uri="{FF2B5EF4-FFF2-40B4-BE49-F238E27FC236}">
                <a16:creationId xmlns:a16="http://schemas.microsoft.com/office/drawing/2014/main" id="{8ACFCC12-66BF-D772-F28B-B36E2A57492B}"/>
              </a:ext>
            </a:extLst>
          </p:cNvPr>
          <p:cNvPicPr>
            <a:picLocks noGrp="1" noChangeAspect="1"/>
          </p:cNvPicPr>
          <p:nvPr>
            <p:ph sz="quarter" idx="10"/>
          </p:nvPr>
        </p:nvPicPr>
        <p:blipFill>
          <a:blip r:embed="rId2"/>
          <a:stretch>
            <a:fillRect/>
          </a:stretch>
        </p:blipFill>
        <p:spPr>
          <a:xfrm>
            <a:off x="5579338" y="1192386"/>
            <a:ext cx="5716587" cy="4473230"/>
          </a:xfrm>
          <a:prstGeom prst="rect">
            <a:avLst/>
          </a:prstGeom>
          <a:noFill/>
        </p:spPr>
      </p:pic>
      <p:sp>
        <p:nvSpPr>
          <p:cNvPr id="5" name="Slide Number Placeholder 4">
            <a:extLst>
              <a:ext uri="{FF2B5EF4-FFF2-40B4-BE49-F238E27FC236}">
                <a16:creationId xmlns:a16="http://schemas.microsoft.com/office/drawing/2014/main" id="{94FBF0E8-A7B4-5F57-28B2-AB2108212BD2}"/>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10</a:t>
            </a:fld>
            <a:endParaRPr lang="en-US"/>
          </a:p>
        </p:txBody>
      </p:sp>
    </p:spTree>
    <p:extLst>
      <p:ext uri="{BB962C8B-B14F-4D97-AF65-F5344CB8AC3E}">
        <p14:creationId xmlns:p14="http://schemas.microsoft.com/office/powerpoint/2010/main" val="3869091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5042-1D52-71AE-A16D-6DBB7277DF82}"/>
              </a:ext>
            </a:extLst>
          </p:cNvPr>
          <p:cNvSpPr>
            <a:spLocks noGrp="1"/>
          </p:cNvSpPr>
          <p:nvPr>
            <p:ph type="title"/>
          </p:nvPr>
        </p:nvSpPr>
        <p:spPr/>
        <p:txBody>
          <a:bodyPr/>
          <a:lstStyle/>
          <a:p>
            <a:r>
              <a:rPr lang="en-US" dirty="0"/>
              <a:t>Seasonal image pattern</a:t>
            </a:r>
          </a:p>
        </p:txBody>
      </p:sp>
      <p:sp>
        <p:nvSpPr>
          <p:cNvPr id="5" name="Slide Number Placeholder 4">
            <a:extLst>
              <a:ext uri="{FF2B5EF4-FFF2-40B4-BE49-F238E27FC236}">
                <a16:creationId xmlns:a16="http://schemas.microsoft.com/office/drawing/2014/main" id="{390E6CD8-F3F3-C5F9-4B7E-ED010C94C7F9}"/>
              </a:ext>
            </a:extLst>
          </p:cNvPr>
          <p:cNvSpPr>
            <a:spLocks noGrp="1"/>
          </p:cNvSpPr>
          <p:nvPr>
            <p:ph type="sldNum" sz="quarter" idx="4"/>
          </p:nvPr>
        </p:nvSpPr>
        <p:spPr/>
        <p:txBody>
          <a:bodyPr/>
          <a:lstStyle/>
          <a:p>
            <a:fld id="{EA87306C-81BA-4795-A5CA-9392456A8C1E}" type="slidenum">
              <a:rPr lang="en-US" smtClean="0"/>
              <a:pPr/>
              <a:t>11</a:t>
            </a:fld>
            <a:endParaRPr lang="en-US" dirty="0"/>
          </a:p>
        </p:txBody>
      </p:sp>
      <p:pic>
        <p:nvPicPr>
          <p:cNvPr id="9" name="Content Placeholder 8" descr="A graph and chart with lines and numbers&#10;&#10;Description automatically generated with medium confidence">
            <a:extLst>
              <a:ext uri="{FF2B5EF4-FFF2-40B4-BE49-F238E27FC236}">
                <a16:creationId xmlns:a16="http://schemas.microsoft.com/office/drawing/2014/main" id="{5BB0F4B7-8575-2CEA-C728-7BED94FF1589}"/>
              </a:ext>
            </a:extLst>
          </p:cNvPr>
          <p:cNvPicPr>
            <a:picLocks noGrp="1" noChangeAspect="1"/>
          </p:cNvPicPr>
          <p:nvPr>
            <p:ph sz="quarter" idx="10"/>
          </p:nvPr>
        </p:nvPicPr>
        <p:blipFill>
          <a:blip r:embed="rId2"/>
          <a:stretch>
            <a:fillRect/>
          </a:stretch>
        </p:blipFill>
        <p:spPr>
          <a:xfrm>
            <a:off x="733425" y="3067050"/>
            <a:ext cx="5037224" cy="2502292"/>
          </a:xfrm>
        </p:spPr>
      </p:pic>
      <p:pic>
        <p:nvPicPr>
          <p:cNvPr id="12" name="Content Placeholder 11">
            <a:extLst>
              <a:ext uri="{FF2B5EF4-FFF2-40B4-BE49-F238E27FC236}">
                <a16:creationId xmlns:a16="http://schemas.microsoft.com/office/drawing/2014/main" id="{C902B54B-EAB0-3625-9D72-2FD4611F642F}"/>
              </a:ext>
            </a:extLst>
          </p:cNvPr>
          <p:cNvPicPr>
            <a:picLocks noGrp="1" noChangeAspect="1"/>
          </p:cNvPicPr>
          <p:nvPr>
            <p:ph sz="quarter" idx="11"/>
          </p:nvPr>
        </p:nvPicPr>
        <p:blipFill>
          <a:blip r:embed="rId3"/>
          <a:srcRect/>
          <a:stretch/>
        </p:blipFill>
        <p:spPr>
          <a:xfrm>
            <a:off x="6096000" y="3067050"/>
            <a:ext cx="5407090" cy="2686027"/>
          </a:xfrm>
        </p:spPr>
      </p:pic>
    </p:spTree>
    <p:extLst>
      <p:ext uri="{BB962C8B-B14F-4D97-AF65-F5344CB8AC3E}">
        <p14:creationId xmlns:p14="http://schemas.microsoft.com/office/powerpoint/2010/main" val="986544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FDEE-6B92-2739-6F91-736B6EA4BB62}"/>
              </a:ext>
            </a:extLst>
          </p:cNvPr>
          <p:cNvSpPr>
            <a:spLocks noGrp="1"/>
          </p:cNvSpPr>
          <p:nvPr>
            <p:ph type="title"/>
          </p:nvPr>
        </p:nvSpPr>
        <p:spPr/>
        <p:txBody>
          <a:bodyPr/>
          <a:lstStyle/>
          <a:p>
            <a:r>
              <a:rPr lang="en-US" dirty="0"/>
              <a:t>Seasonal image pattern</a:t>
            </a:r>
          </a:p>
        </p:txBody>
      </p:sp>
      <p:pic>
        <p:nvPicPr>
          <p:cNvPr id="7" name="Content Placeholder 6">
            <a:extLst>
              <a:ext uri="{FF2B5EF4-FFF2-40B4-BE49-F238E27FC236}">
                <a16:creationId xmlns:a16="http://schemas.microsoft.com/office/drawing/2014/main" id="{1EFED20B-AC14-47EA-76A9-2453051BCABA}"/>
              </a:ext>
            </a:extLst>
          </p:cNvPr>
          <p:cNvPicPr>
            <a:picLocks noGrp="1" noChangeAspect="1"/>
          </p:cNvPicPr>
          <p:nvPr>
            <p:ph sz="quarter" idx="10"/>
          </p:nvPr>
        </p:nvPicPr>
        <p:blipFill>
          <a:blip r:embed="rId2"/>
          <a:srcRect/>
          <a:stretch/>
        </p:blipFill>
        <p:spPr>
          <a:xfrm>
            <a:off x="287337" y="2579688"/>
            <a:ext cx="6228433" cy="3094037"/>
          </a:xfrm>
        </p:spPr>
      </p:pic>
      <p:pic>
        <p:nvPicPr>
          <p:cNvPr id="9" name="Content Placeholder 8">
            <a:extLst>
              <a:ext uri="{FF2B5EF4-FFF2-40B4-BE49-F238E27FC236}">
                <a16:creationId xmlns:a16="http://schemas.microsoft.com/office/drawing/2014/main" id="{9FAA2C47-41AD-E665-0FAD-B72A7EB13C47}"/>
              </a:ext>
            </a:extLst>
          </p:cNvPr>
          <p:cNvPicPr>
            <a:picLocks noGrp="1" noChangeAspect="1"/>
          </p:cNvPicPr>
          <p:nvPr>
            <p:ph sz="quarter" idx="11"/>
          </p:nvPr>
        </p:nvPicPr>
        <p:blipFill>
          <a:blip r:embed="rId3"/>
          <a:srcRect/>
          <a:stretch/>
        </p:blipFill>
        <p:spPr>
          <a:xfrm>
            <a:off x="7011597" y="2579687"/>
            <a:ext cx="4739255" cy="3094037"/>
          </a:xfrm>
        </p:spPr>
      </p:pic>
      <p:sp>
        <p:nvSpPr>
          <p:cNvPr id="5" name="Slide Number Placeholder 4">
            <a:extLst>
              <a:ext uri="{FF2B5EF4-FFF2-40B4-BE49-F238E27FC236}">
                <a16:creationId xmlns:a16="http://schemas.microsoft.com/office/drawing/2014/main" id="{C163720C-DFFE-6DE7-CBEC-DA8370B3D5DA}"/>
              </a:ext>
            </a:extLst>
          </p:cNvPr>
          <p:cNvSpPr>
            <a:spLocks noGrp="1"/>
          </p:cNvSpPr>
          <p:nvPr>
            <p:ph type="sldNum" sz="quarter" idx="4"/>
          </p:nvPr>
        </p:nvSpPr>
        <p:spPr/>
        <p:txBody>
          <a:bodyPr/>
          <a:lstStyle/>
          <a:p>
            <a:fld id="{EA87306C-81BA-4795-A5CA-9392456A8C1E}" type="slidenum">
              <a:rPr lang="en-US" smtClean="0"/>
              <a:pPr/>
              <a:t>12</a:t>
            </a:fld>
            <a:endParaRPr lang="en-US" dirty="0"/>
          </a:p>
        </p:txBody>
      </p:sp>
    </p:spTree>
    <p:extLst>
      <p:ext uri="{BB962C8B-B14F-4D97-AF65-F5344CB8AC3E}">
        <p14:creationId xmlns:p14="http://schemas.microsoft.com/office/powerpoint/2010/main" val="1209460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8145-D7EE-EBDA-2087-908C76E4FDEB}"/>
              </a:ext>
            </a:extLst>
          </p:cNvPr>
          <p:cNvSpPr>
            <a:spLocks noGrp="1"/>
          </p:cNvSpPr>
          <p:nvPr>
            <p:ph type="title"/>
          </p:nvPr>
        </p:nvSpPr>
        <p:spPr/>
        <p:txBody>
          <a:bodyPr/>
          <a:lstStyle/>
          <a:p>
            <a:r>
              <a:rPr lang="en-US" dirty="0"/>
              <a:t>Seasonal image pattern</a:t>
            </a:r>
          </a:p>
        </p:txBody>
      </p:sp>
      <p:pic>
        <p:nvPicPr>
          <p:cNvPr id="7" name="Content Placeholder 6">
            <a:extLst>
              <a:ext uri="{FF2B5EF4-FFF2-40B4-BE49-F238E27FC236}">
                <a16:creationId xmlns:a16="http://schemas.microsoft.com/office/drawing/2014/main" id="{130A3E0A-6FFA-B4A3-56D1-DC9D0E16C5C9}"/>
              </a:ext>
            </a:extLst>
          </p:cNvPr>
          <p:cNvPicPr>
            <a:picLocks noGrp="1" noChangeAspect="1"/>
          </p:cNvPicPr>
          <p:nvPr>
            <p:ph sz="quarter" idx="10"/>
          </p:nvPr>
        </p:nvPicPr>
        <p:blipFill>
          <a:blip r:embed="rId2"/>
          <a:srcRect/>
          <a:stretch/>
        </p:blipFill>
        <p:spPr>
          <a:xfrm>
            <a:off x="216558" y="2905124"/>
            <a:ext cx="5762368" cy="2862515"/>
          </a:xfrm>
        </p:spPr>
      </p:pic>
      <p:pic>
        <p:nvPicPr>
          <p:cNvPr id="9" name="Content Placeholder 8" descr="A graph and chart with lines&#10;&#10;Description automatically generated with medium confidence">
            <a:extLst>
              <a:ext uri="{FF2B5EF4-FFF2-40B4-BE49-F238E27FC236}">
                <a16:creationId xmlns:a16="http://schemas.microsoft.com/office/drawing/2014/main" id="{42057407-847F-4A2E-0353-261744C846DC}"/>
              </a:ext>
            </a:extLst>
          </p:cNvPr>
          <p:cNvPicPr>
            <a:picLocks noGrp="1" noChangeAspect="1"/>
          </p:cNvPicPr>
          <p:nvPr>
            <p:ph sz="quarter" idx="11"/>
          </p:nvPr>
        </p:nvPicPr>
        <p:blipFill>
          <a:blip r:embed="rId3"/>
          <a:stretch>
            <a:fillRect/>
          </a:stretch>
        </p:blipFill>
        <p:spPr>
          <a:xfrm>
            <a:off x="6224186" y="2905125"/>
            <a:ext cx="5762368" cy="2862515"/>
          </a:xfrm>
        </p:spPr>
      </p:pic>
      <p:sp>
        <p:nvSpPr>
          <p:cNvPr id="5" name="Slide Number Placeholder 4">
            <a:extLst>
              <a:ext uri="{FF2B5EF4-FFF2-40B4-BE49-F238E27FC236}">
                <a16:creationId xmlns:a16="http://schemas.microsoft.com/office/drawing/2014/main" id="{153EC86A-11CC-1CDA-8456-B97CDB2B9CAC}"/>
              </a:ext>
            </a:extLst>
          </p:cNvPr>
          <p:cNvSpPr>
            <a:spLocks noGrp="1"/>
          </p:cNvSpPr>
          <p:nvPr>
            <p:ph type="sldNum" sz="quarter" idx="4"/>
          </p:nvPr>
        </p:nvSpPr>
        <p:spPr/>
        <p:txBody>
          <a:bodyPr/>
          <a:lstStyle/>
          <a:p>
            <a:fld id="{EA87306C-81BA-4795-A5CA-9392456A8C1E}" type="slidenum">
              <a:rPr lang="en-US" smtClean="0"/>
              <a:pPr/>
              <a:t>13</a:t>
            </a:fld>
            <a:endParaRPr lang="en-US" dirty="0"/>
          </a:p>
        </p:txBody>
      </p:sp>
    </p:spTree>
    <p:extLst>
      <p:ext uri="{BB962C8B-B14F-4D97-AF65-F5344CB8AC3E}">
        <p14:creationId xmlns:p14="http://schemas.microsoft.com/office/powerpoint/2010/main" val="1149131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CE3FE-A581-EB4A-2428-E733B1ACEFAD}"/>
              </a:ext>
            </a:extLst>
          </p:cNvPr>
          <p:cNvSpPr>
            <a:spLocks noGrp="1"/>
          </p:cNvSpPr>
          <p:nvPr>
            <p:ph type="title"/>
          </p:nvPr>
        </p:nvSpPr>
        <p:spPr/>
        <p:txBody>
          <a:bodyPr/>
          <a:lstStyle/>
          <a:p>
            <a:r>
              <a:rPr lang="en-US" dirty="0"/>
              <a:t>Seasonal image pattern</a:t>
            </a:r>
          </a:p>
        </p:txBody>
      </p:sp>
      <p:pic>
        <p:nvPicPr>
          <p:cNvPr id="7" name="Content Placeholder 6">
            <a:extLst>
              <a:ext uri="{FF2B5EF4-FFF2-40B4-BE49-F238E27FC236}">
                <a16:creationId xmlns:a16="http://schemas.microsoft.com/office/drawing/2014/main" id="{8BED096C-9063-0655-D0D1-093B895E0501}"/>
              </a:ext>
            </a:extLst>
          </p:cNvPr>
          <p:cNvPicPr>
            <a:picLocks noGrp="1" noChangeAspect="1"/>
          </p:cNvPicPr>
          <p:nvPr>
            <p:ph sz="quarter" idx="10"/>
          </p:nvPr>
        </p:nvPicPr>
        <p:blipFill>
          <a:blip r:embed="rId2"/>
          <a:srcRect/>
          <a:stretch/>
        </p:blipFill>
        <p:spPr>
          <a:xfrm>
            <a:off x="139866" y="2790825"/>
            <a:ext cx="5921021" cy="2941327"/>
          </a:xfrm>
        </p:spPr>
      </p:pic>
      <p:pic>
        <p:nvPicPr>
          <p:cNvPr id="9" name="Content Placeholder 8">
            <a:extLst>
              <a:ext uri="{FF2B5EF4-FFF2-40B4-BE49-F238E27FC236}">
                <a16:creationId xmlns:a16="http://schemas.microsoft.com/office/drawing/2014/main" id="{CD0E93C5-1769-085F-CF80-13F3751C85BD}"/>
              </a:ext>
            </a:extLst>
          </p:cNvPr>
          <p:cNvPicPr>
            <a:picLocks noGrp="1" noChangeAspect="1"/>
          </p:cNvPicPr>
          <p:nvPr>
            <p:ph sz="quarter" idx="11"/>
          </p:nvPr>
        </p:nvPicPr>
        <p:blipFill>
          <a:blip r:embed="rId3"/>
          <a:srcRect/>
          <a:stretch/>
        </p:blipFill>
        <p:spPr>
          <a:xfrm>
            <a:off x="6486524" y="2702601"/>
            <a:ext cx="5448299" cy="3320456"/>
          </a:xfrm>
        </p:spPr>
      </p:pic>
      <p:sp>
        <p:nvSpPr>
          <p:cNvPr id="5" name="Slide Number Placeholder 4">
            <a:extLst>
              <a:ext uri="{FF2B5EF4-FFF2-40B4-BE49-F238E27FC236}">
                <a16:creationId xmlns:a16="http://schemas.microsoft.com/office/drawing/2014/main" id="{5BAE1A67-3AB7-FFBD-9B01-278851E3C0F5}"/>
              </a:ext>
            </a:extLst>
          </p:cNvPr>
          <p:cNvSpPr>
            <a:spLocks noGrp="1"/>
          </p:cNvSpPr>
          <p:nvPr>
            <p:ph type="sldNum" sz="quarter" idx="4"/>
          </p:nvPr>
        </p:nvSpPr>
        <p:spPr/>
        <p:txBody>
          <a:bodyPr/>
          <a:lstStyle/>
          <a:p>
            <a:fld id="{EA87306C-81BA-4795-A5CA-9392456A8C1E}" type="slidenum">
              <a:rPr lang="en-US" smtClean="0"/>
              <a:pPr/>
              <a:t>14</a:t>
            </a:fld>
            <a:endParaRPr lang="en-US" dirty="0"/>
          </a:p>
        </p:txBody>
      </p:sp>
    </p:spTree>
    <p:extLst>
      <p:ext uri="{BB962C8B-B14F-4D97-AF65-F5344CB8AC3E}">
        <p14:creationId xmlns:p14="http://schemas.microsoft.com/office/powerpoint/2010/main" val="49918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9CC4-A5D1-34B0-3F38-81A43BA06977}"/>
              </a:ext>
            </a:extLst>
          </p:cNvPr>
          <p:cNvSpPr>
            <a:spLocks noGrp="1"/>
          </p:cNvSpPr>
          <p:nvPr>
            <p:ph type="title"/>
          </p:nvPr>
        </p:nvSpPr>
        <p:spPr/>
        <p:txBody>
          <a:bodyPr/>
          <a:lstStyle/>
          <a:p>
            <a:r>
              <a:rPr lang="en-US" dirty="0"/>
              <a:t>Seasonal image pattern(Heatmap)</a:t>
            </a:r>
          </a:p>
        </p:txBody>
      </p:sp>
      <p:pic>
        <p:nvPicPr>
          <p:cNvPr id="7" name="Content Placeholder 6" descr="A chart of different seasons&#10;&#10;Description automatically generated with medium confidence">
            <a:extLst>
              <a:ext uri="{FF2B5EF4-FFF2-40B4-BE49-F238E27FC236}">
                <a16:creationId xmlns:a16="http://schemas.microsoft.com/office/drawing/2014/main" id="{B2C4BA40-9B62-6286-41CA-EBC7895FEEC1}"/>
              </a:ext>
            </a:extLst>
          </p:cNvPr>
          <p:cNvPicPr>
            <a:picLocks noGrp="1" noChangeAspect="1"/>
          </p:cNvPicPr>
          <p:nvPr>
            <p:ph sz="quarter" idx="10"/>
          </p:nvPr>
        </p:nvPicPr>
        <p:blipFill>
          <a:blip r:embed="rId2"/>
          <a:stretch>
            <a:fillRect/>
          </a:stretch>
        </p:blipFill>
        <p:spPr>
          <a:xfrm>
            <a:off x="295463" y="2264103"/>
            <a:ext cx="5452876" cy="3806825"/>
          </a:xfrm>
        </p:spPr>
      </p:pic>
      <p:pic>
        <p:nvPicPr>
          <p:cNvPr id="9" name="Content Placeholder 8" descr="A chart of different colors&#10;&#10;Description automatically generated with medium confidence">
            <a:extLst>
              <a:ext uri="{FF2B5EF4-FFF2-40B4-BE49-F238E27FC236}">
                <a16:creationId xmlns:a16="http://schemas.microsoft.com/office/drawing/2014/main" id="{E78004C0-F89B-E9F6-25BA-464CBEC44458}"/>
              </a:ext>
            </a:extLst>
          </p:cNvPr>
          <p:cNvPicPr>
            <a:picLocks noGrp="1" noChangeAspect="1"/>
          </p:cNvPicPr>
          <p:nvPr>
            <p:ph sz="quarter" idx="11"/>
          </p:nvPr>
        </p:nvPicPr>
        <p:blipFill>
          <a:blip r:embed="rId3"/>
          <a:stretch>
            <a:fillRect/>
          </a:stretch>
        </p:blipFill>
        <p:spPr>
          <a:xfrm>
            <a:off x="6443663" y="2263675"/>
            <a:ext cx="5096993" cy="3807253"/>
          </a:xfrm>
        </p:spPr>
      </p:pic>
      <p:sp>
        <p:nvSpPr>
          <p:cNvPr id="5" name="Slide Number Placeholder 4">
            <a:extLst>
              <a:ext uri="{FF2B5EF4-FFF2-40B4-BE49-F238E27FC236}">
                <a16:creationId xmlns:a16="http://schemas.microsoft.com/office/drawing/2014/main" id="{E6ABD34D-FEE2-B980-5AE4-EE7451802A51}"/>
              </a:ext>
            </a:extLst>
          </p:cNvPr>
          <p:cNvSpPr>
            <a:spLocks noGrp="1"/>
          </p:cNvSpPr>
          <p:nvPr>
            <p:ph type="sldNum" sz="quarter" idx="4"/>
          </p:nvPr>
        </p:nvSpPr>
        <p:spPr/>
        <p:txBody>
          <a:bodyPr/>
          <a:lstStyle/>
          <a:p>
            <a:fld id="{EA87306C-81BA-4795-A5CA-9392456A8C1E}" type="slidenum">
              <a:rPr lang="en-US" smtClean="0"/>
              <a:pPr/>
              <a:t>15</a:t>
            </a:fld>
            <a:endParaRPr lang="en-US" dirty="0"/>
          </a:p>
        </p:txBody>
      </p:sp>
    </p:spTree>
    <p:extLst>
      <p:ext uri="{BB962C8B-B14F-4D97-AF65-F5344CB8AC3E}">
        <p14:creationId xmlns:p14="http://schemas.microsoft.com/office/powerpoint/2010/main" val="376638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FD76-C26E-14BC-B395-2FE98B29D3C1}"/>
              </a:ext>
            </a:extLst>
          </p:cNvPr>
          <p:cNvSpPr>
            <a:spLocks noGrp="1"/>
          </p:cNvSpPr>
          <p:nvPr>
            <p:ph type="title"/>
          </p:nvPr>
        </p:nvSpPr>
        <p:spPr>
          <a:xfrm>
            <a:off x="1250065" y="2372810"/>
            <a:ext cx="4352081" cy="2129742"/>
          </a:xfrm>
        </p:spPr>
        <p:txBody>
          <a:bodyPr anchor="ctr">
            <a:normAutofit/>
          </a:bodyPr>
          <a:lstStyle/>
          <a:p>
            <a:r>
              <a:rPr lang="en-US" dirty="0"/>
              <a:t>Correlation Matrix</a:t>
            </a:r>
          </a:p>
        </p:txBody>
      </p:sp>
      <p:pic>
        <p:nvPicPr>
          <p:cNvPr id="7" name="Content Placeholder 6" descr="A screenshot of a graph&#10;&#10;Description automatically generated">
            <a:extLst>
              <a:ext uri="{FF2B5EF4-FFF2-40B4-BE49-F238E27FC236}">
                <a16:creationId xmlns:a16="http://schemas.microsoft.com/office/drawing/2014/main" id="{2431D89E-BA36-7528-5335-8409C5BE7227}"/>
              </a:ext>
            </a:extLst>
          </p:cNvPr>
          <p:cNvPicPr>
            <a:picLocks noGrp="1" noChangeAspect="1"/>
          </p:cNvPicPr>
          <p:nvPr>
            <p:ph type="pic" sz="quarter" idx="15"/>
          </p:nvPr>
        </p:nvPicPr>
        <p:blipFill>
          <a:blip r:embed="rId2"/>
          <a:stretch/>
        </p:blipFill>
        <p:spPr>
          <a:xfrm>
            <a:off x="6589856" y="1136142"/>
            <a:ext cx="5394960" cy="4585716"/>
          </a:xfrm>
          <a:prstGeom prst="rect">
            <a:avLst/>
          </a:prstGeom>
          <a:noFill/>
        </p:spPr>
      </p:pic>
      <p:sp>
        <p:nvSpPr>
          <p:cNvPr id="5" name="Slide Number Placeholder 4">
            <a:extLst>
              <a:ext uri="{FF2B5EF4-FFF2-40B4-BE49-F238E27FC236}">
                <a16:creationId xmlns:a16="http://schemas.microsoft.com/office/drawing/2014/main" id="{6885AD93-2423-F018-E3B1-CE2A7FB6ACB6}"/>
              </a:ext>
            </a:extLst>
          </p:cNvPr>
          <p:cNvSpPr>
            <a:spLocks noGrp="1"/>
          </p:cNvSpPr>
          <p:nvPr>
            <p:ph type="sldNum" sz="quarter" idx="4"/>
          </p:nvPr>
        </p:nvSpPr>
        <p:spPr>
          <a:xfrm>
            <a:off x="9791700" y="6356350"/>
            <a:ext cx="1562100" cy="365125"/>
          </a:xfrm>
        </p:spPr>
        <p:txBody>
          <a:bodyPr anchor="ctr">
            <a:normAutofit/>
          </a:bodyPr>
          <a:lstStyle/>
          <a:p>
            <a:pPr>
              <a:spcAft>
                <a:spcPts val="600"/>
              </a:spcAft>
            </a:pPr>
            <a:fld id="{EA87306C-81BA-4795-A5CA-9392456A8C1E}" type="slidenum">
              <a:rPr lang="en-US" smtClean="0"/>
              <a:pPr>
                <a:spcAft>
                  <a:spcPts val="600"/>
                </a:spcAft>
              </a:pPr>
              <a:t>16</a:t>
            </a:fld>
            <a:endParaRPr lang="en-US"/>
          </a:p>
        </p:txBody>
      </p:sp>
    </p:spTree>
    <p:extLst>
      <p:ext uri="{BB962C8B-B14F-4D97-AF65-F5344CB8AC3E}">
        <p14:creationId xmlns:p14="http://schemas.microsoft.com/office/powerpoint/2010/main" val="2446476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060B7-21F6-69D0-902D-E240246F5DA1}"/>
              </a:ext>
            </a:extLst>
          </p:cNvPr>
          <p:cNvSpPr>
            <a:spLocks noGrp="1"/>
          </p:cNvSpPr>
          <p:nvPr>
            <p:ph type="title"/>
          </p:nvPr>
        </p:nvSpPr>
        <p:spPr>
          <a:xfrm>
            <a:off x="636608" y="804862"/>
            <a:ext cx="3401992" cy="5121375"/>
          </a:xfrm>
        </p:spPr>
        <p:txBody>
          <a:bodyPr anchor="ctr">
            <a:normAutofit/>
          </a:bodyPr>
          <a:lstStyle/>
          <a:p>
            <a:r>
              <a:rPr lang="en-US" dirty="0"/>
              <a:t>Outlier Detection for GHI by Year</a:t>
            </a:r>
          </a:p>
        </p:txBody>
      </p:sp>
      <p:pic>
        <p:nvPicPr>
          <p:cNvPr id="6" name="Picture Placeholder 5" descr="A graph with blue squares&#10;&#10;Description automatically generated">
            <a:extLst>
              <a:ext uri="{FF2B5EF4-FFF2-40B4-BE49-F238E27FC236}">
                <a16:creationId xmlns:a16="http://schemas.microsoft.com/office/drawing/2014/main" id="{410B90D8-C7D2-7BBC-91B2-DB2B0B242679}"/>
              </a:ext>
            </a:extLst>
          </p:cNvPr>
          <p:cNvPicPr>
            <a:picLocks noGrp="1" noChangeAspect="1"/>
          </p:cNvPicPr>
          <p:nvPr>
            <p:ph sz="quarter" idx="10"/>
          </p:nvPr>
        </p:nvPicPr>
        <p:blipFill rotWithShape="1">
          <a:blip r:embed="rId2"/>
          <a:stretch/>
        </p:blipFill>
        <p:spPr>
          <a:xfrm>
            <a:off x="5579338" y="1163803"/>
            <a:ext cx="5716587" cy="4530395"/>
          </a:xfrm>
          <a:prstGeom prst="rect">
            <a:avLst/>
          </a:prstGeom>
          <a:noFill/>
        </p:spPr>
      </p:pic>
      <p:sp>
        <p:nvSpPr>
          <p:cNvPr id="4" name="Slide Number Placeholder 3">
            <a:extLst>
              <a:ext uri="{FF2B5EF4-FFF2-40B4-BE49-F238E27FC236}">
                <a16:creationId xmlns:a16="http://schemas.microsoft.com/office/drawing/2014/main" id="{7B7CFB35-7D13-B293-0117-E4AAF41F924F}"/>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17</a:t>
            </a:fld>
            <a:endParaRPr lang="en-US"/>
          </a:p>
        </p:txBody>
      </p:sp>
    </p:spTree>
    <p:extLst>
      <p:ext uri="{BB962C8B-B14F-4D97-AF65-F5344CB8AC3E}">
        <p14:creationId xmlns:p14="http://schemas.microsoft.com/office/powerpoint/2010/main" val="1682633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03C551-E297-78F9-FD5A-8E4F2AF9D405}"/>
              </a:ext>
            </a:extLst>
          </p:cNvPr>
          <p:cNvSpPr>
            <a:spLocks noGrp="1"/>
          </p:cNvSpPr>
          <p:nvPr>
            <p:ph type="title"/>
          </p:nvPr>
        </p:nvSpPr>
        <p:spPr>
          <a:xfrm>
            <a:off x="849775" y="802215"/>
            <a:ext cx="3941763" cy="1337481"/>
          </a:xfrm>
        </p:spPr>
        <p:txBody>
          <a:bodyPr/>
          <a:lstStyle/>
          <a:p>
            <a:r>
              <a:rPr lang="en-US" dirty="0"/>
              <a:t>GHI Across Different Cloud Types </a:t>
            </a:r>
            <a:br>
              <a:rPr lang="en-US" dirty="0"/>
            </a:br>
            <a:r>
              <a:rPr lang="en-US" dirty="0"/>
              <a:t>(2019 vs. 2020)</a:t>
            </a:r>
          </a:p>
        </p:txBody>
      </p:sp>
      <p:pic>
        <p:nvPicPr>
          <p:cNvPr id="10" name="Content Placeholder 9" descr="A graph of different types of clouds&#10;&#10;Description automatically generated">
            <a:extLst>
              <a:ext uri="{FF2B5EF4-FFF2-40B4-BE49-F238E27FC236}">
                <a16:creationId xmlns:a16="http://schemas.microsoft.com/office/drawing/2014/main" id="{8E471F02-8584-FBE1-8889-5F939C1B43EF}"/>
              </a:ext>
            </a:extLst>
          </p:cNvPr>
          <p:cNvPicPr>
            <a:picLocks noGrp="1" noChangeAspect="1"/>
          </p:cNvPicPr>
          <p:nvPr>
            <p:ph sz="quarter" idx="10"/>
          </p:nvPr>
        </p:nvPicPr>
        <p:blipFill>
          <a:blip r:embed="rId2"/>
          <a:stretch>
            <a:fillRect/>
          </a:stretch>
        </p:blipFill>
        <p:spPr>
          <a:xfrm>
            <a:off x="849313" y="3457043"/>
            <a:ext cx="3941762" cy="2142601"/>
          </a:xfrm>
        </p:spPr>
      </p:pic>
      <p:pic>
        <p:nvPicPr>
          <p:cNvPr id="12" name="Content Placeholder 11" descr="A graph of different colored lines&#10;&#10;Description automatically generated">
            <a:extLst>
              <a:ext uri="{FF2B5EF4-FFF2-40B4-BE49-F238E27FC236}">
                <a16:creationId xmlns:a16="http://schemas.microsoft.com/office/drawing/2014/main" id="{0D0CBC56-94D4-0A0C-C676-D2DE6E7C92C8}"/>
              </a:ext>
            </a:extLst>
          </p:cNvPr>
          <p:cNvPicPr>
            <a:picLocks noGrp="1" noChangeAspect="1"/>
          </p:cNvPicPr>
          <p:nvPr>
            <p:ph sz="quarter" idx="11"/>
          </p:nvPr>
        </p:nvPicPr>
        <p:blipFill>
          <a:blip r:embed="rId3"/>
          <a:stretch>
            <a:fillRect/>
          </a:stretch>
        </p:blipFill>
        <p:spPr>
          <a:xfrm>
            <a:off x="5738703" y="2859088"/>
            <a:ext cx="5218332" cy="3338512"/>
          </a:xfrm>
        </p:spPr>
      </p:pic>
      <p:sp>
        <p:nvSpPr>
          <p:cNvPr id="4" name="Slide Number Placeholder 3">
            <a:extLst>
              <a:ext uri="{FF2B5EF4-FFF2-40B4-BE49-F238E27FC236}">
                <a16:creationId xmlns:a16="http://schemas.microsoft.com/office/drawing/2014/main" id="{95804063-6A7C-48AD-A9DA-32DD2619586F}"/>
              </a:ext>
            </a:extLst>
          </p:cNvPr>
          <p:cNvSpPr>
            <a:spLocks noGrp="1"/>
          </p:cNvSpPr>
          <p:nvPr>
            <p:ph type="sldNum" sz="quarter" idx="4"/>
          </p:nvPr>
        </p:nvSpPr>
        <p:spPr/>
        <p:txBody>
          <a:bodyPr/>
          <a:lstStyle/>
          <a:p>
            <a:fld id="{EA87306C-81BA-4795-A5CA-9392456A8C1E}" type="slidenum">
              <a:rPr lang="en-US" smtClean="0"/>
              <a:pPr/>
              <a:t>18</a:t>
            </a:fld>
            <a:endParaRPr lang="en-US" dirty="0"/>
          </a:p>
        </p:txBody>
      </p:sp>
      <p:sp>
        <p:nvSpPr>
          <p:cNvPr id="8" name="Title 4">
            <a:extLst>
              <a:ext uri="{FF2B5EF4-FFF2-40B4-BE49-F238E27FC236}">
                <a16:creationId xmlns:a16="http://schemas.microsoft.com/office/drawing/2014/main" id="{978B2B80-7BF0-FE23-30A7-E235A4BF6587}"/>
              </a:ext>
            </a:extLst>
          </p:cNvPr>
          <p:cNvSpPr txBox="1">
            <a:spLocks/>
          </p:cNvSpPr>
          <p:nvPr/>
        </p:nvSpPr>
        <p:spPr>
          <a:xfrm>
            <a:off x="6376987" y="571630"/>
            <a:ext cx="3941763" cy="1337481"/>
          </a:xfrm>
          <a:prstGeom prst="rect">
            <a:avLst/>
          </a:prstGeom>
        </p:spPr>
        <p:txBody>
          <a:bodyPr anchor="b"/>
          <a:lstStyle>
            <a:lvl1pPr algn="ctr" defTabSz="914400" rtl="0" eaLnBrk="1" latinLnBrk="0" hangingPunct="1">
              <a:lnSpc>
                <a:spcPct val="90000"/>
              </a:lnSpc>
              <a:spcBef>
                <a:spcPct val="0"/>
              </a:spcBef>
              <a:buNone/>
              <a:defRPr sz="2400" kern="1200" cap="all" spc="100" baseline="0">
                <a:solidFill>
                  <a:schemeClr val="tx2">
                    <a:lumMod val="75000"/>
                  </a:schemeClr>
                </a:solidFill>
                <a:latin typeface="+mj-lt"/>
                <a:ea typeface="+mj-ea"/>
                <a:cs typeface="+mj-cs"/>
              </a:defRPr>
            </a:lvl1pPr>
          </a:lstStyle>
          <a:p>
            <a:r>
              <a:rPr lang="en-US" dirty="0"/>
              <a:t>Monthly GHI Trends (2019 and 2020)</a:t>
            </a:r>
          </a:p>
        </p:txBody>
      </p:sp>
      <p:cxnSp>
        <p:nvCxnSpPr>
          <p:cNvPr id="14" name="Straight Connector 13">
            <a:extLst>
              <a:ext uri="{FF2B5EF4-FFF2-40B4-BE49-F238E27FC236}">
                <a16:creationId xmlns:a16="http://schemas.microsoft.com/office/drawing/2014/main" id="{91AF0F2B-F215-5281-0D7A-BA0475D6FDFB}"/>
              </a:ext>
            </a:extLst>
          </p:cNvPr>
          <p:cNvCxnSpPr>
            <a:cxnSpLocks/>
          </p:cNvCxnSpPr>
          <p:nvPr/>
        </p:nvCxnSpPr>
        <p:spPr>
          <a:xfrm>
            <a:off x="5230368" y="0"/>
            <a:ext cx="0" cy="685800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516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Placeholder 17">
            <a:extLst>
              <a:ext uri="{FF2B5EF4-FFF2-40B4-BE49-F238E27FC236}">
                <a16:creationId xmlns:a16="http://schemas.microsoft.com/office/drawing/2014/main" id="{62192F0C-65C9-4E6D-9314-81FB7E4DB469}"/>
              </a:ext>
            </a:extLst>
          </p:cNvPr>
          <p:cNvSpPr>
            <a:spLocks noGrp="1"/>
          </p:cNvSpPr>
          <p:nvPr>
            <p:ph sz="quarter" idx="10"/>
          </p:nvPr>
        </p:nvSpPr>
        <p:spPr>
          <a:xfrm>
            <a:off x="4802098" y="145860"/>
            <a:ext cx="5774462" cy="2861881"/>
          </a:xfrm>
        </p:spPr>
        <p:txBody>
          <a:bodyPr anchor="ctr"/>
          <a:lstStyle/>
          <a:p>
            <a:pPr marL="342900" indent="-342900">
              <a:buFont typeface="Wingdings,Sans-Serif" panose="05000000000000000000" pitchFamily="2" charset="2"/>
              <a:buChar char="Ø"/>
            </a:pPr>
            <a:r>
              <a:rPr lang="en-US" sz="2000" b="1" dirty="0"/>
              <a:t>Dependent Columns:</a:t>
            </a:r>
          </a:p>
          <a:p>
            <a:pPr marL="0" indent="0">
              <a:buNone/>
            </a:pPr>
            <a:r>
              <a:rPr lang="en-US" sz="2000" b="1" dirty="0"/>
              <a:t>     </a:t>
            </a:r>
            <a:r>
              <a:rPr lang="en-US" sz="2000" dirty="0"/>
              <a:t> </a:t>
            </a:r>
            <a:r>
              <a:rPr lang="en-US" sz="1800" dirty="0"/>
              <a:t>[‘GHI']</a:t>
            </a:r>
          </a:p>
          <a:p>
            <a:pPr marL="342900" indent="-342900">
              <a:buFont typeface="Wingdings" panose="05000000000000000000" pitchFamily="2" charset="2"/>
              <a:buChar char="Ø"/>
            </a:pPr>
            <a:r>
              <a:rPr lang="en-US" sz="2000" b="1" dirty="0"/>
              <a:t>Independent Columns:  </a:t>
            </a:r>
            <a:endParaRPr lang="en-US" b="1" dirty="0"/>
          </a:p>
          <a:p>
            <a:pPr marL="342900" indent="-342900">
              <a:buFont typeface="Wingdings" panose="05000000000000000000" pitchFamily="2" charset="2"/>
              <a:buChar char="Ø"/>
            </a:pPr>
            <a:r>
              <a:rPr lang="en-US" sz="1800" dirty="0"/>
              <a:t>[‘TEMPERATURE', ‘DHI', ‘DNI',  ‘SURFACE ALBEDO', ‘CLOUD TYPE’]</a:t>
            </a:r>
          </a:p>
          <a:p>
            <a:pPr marL="342900" indent="-342900">
              <a:buFont typeface="Wingdings" panose="05000000000000000000" pitchFamily="2" charset="2"/>
              <a:buChar char="Ø"/>
            </a:pPr>
            <a:endParaRPr lang="en-US" sz="2000" b="1" dirty="0"/>
          </a:p>
          <a:p>
            <a:endParaRPr lang="en-US" dirty="0"/>
          </a:p>
        </p:txBody>
      </p:sp>
      <p:sp>
        <p:nvSpPr>
          <p:cNvPr id="2" name="Slide Number Placeholder 1">
            <a:extLst>
              <a:ext uri="{FF2B5EF4-FFF2-40B4-BE49-F238E27FC236}">
                <a16:creationId xmlns:a16="http://schemas.microsoft.com/office/drawing/2014/main" id="{00490171-2859-5322-0F76-C05597544FBD}"/>
              </a:ext>
            </a:extLst>
          </p:cNvPr>
          <p:cNvSpPr>
            <a:spLocks noGrp="1"/>
          </p:cNvSpPr>
          <p:nvPr>
            <p:ph type="sldNum" sz="quarter" idx="4"/>
          </p:nvPr>
        </p:nvSpPr>
        <p:spPr/>
        <p:txBody>
          <a:bodyPr/>
          <a:lstStyle/>
          <a:p>
            <a:fld id="{EA87306C-81BA-4795-A5CA-9392456A8C1E}" type="slidenum">
              <a:rPr lang="en-US" smtClean="0"/>
              <a:pPr/>
              <a:t>19</a:t>
            </a:fld>
            <a:endParaRPr lang="en-US" dirty="0"/>
          </a:p>
        </p:txBody>
      </p:sp>
      <p:sp>
        <p:nvSpPr>
          <p:cNvPr id="3" name="Title 1">
            <a:extLst>
              <a:ext uri="{FF2B5EF4-FFF2-40B4-BE49-F238E27FC236}">
                <a16:creationId xmlns:a16="http://schemas.microsoft.com/office/drawing/2014/main" id="{D94569CD-91CA-F91D-470F-024E796A3DBE}"/>
              </a:ext>
            </a:extLst>
          </p:cNvPr>
          <p:cNvSpPr>
            <a:spLocks noGrp="1"/>
          </p:cNvSpPr>
          <p:nvPr>
            <p:ph type="title"/>
          </p:nvPr>
        </p:nvSpPr>
        <p:spPr>
          <a:xfrm>
            <a:off x="636588" y="804863"/>
            <a:ext cx="3402012" cy="5121275"/>
          </a:xfrm>
        </p:spPr>
        <p:txBody>
          <a:bodyPr/>
          <a:lstStyle/>
          <a:p>
            <a:r>
              <a:rPr lang="en-US" sz="3600" b="1" dirty="0"/>
              <a:t>SPLITTING THE DATASET</a:t>
            </a:r>
            <a:endParaRPr lang="en-US" sz="3600" b="1" dirty="0">
              <a:solidFill>
                <a:srgbClr val="000000"/>
              </a:solidFill>
            </a:endParaRPr>
          </a:p>
        </p:txBody>
      </p:sp>
      <p:sp>
        <p:nvSpPr>
          <p:cNvPr id="4" name="Text Placeholder 17">
            <a:extLst>
              <a:ext uri="{FF2B5EF4-FFF2-40B4-BE49-F238E27FC236}">
                <a16:creationId xmlns:a16="http://schemas.microsoft.com/office/drawing/2014/main" id="{98D6C26E-8CDA-52E9-E041-0F0616DB66C0}"/>
              </a:ext>
            </a:extLst>
          </p:cNvPr>
          <p:cNvSpPr txBox="1">
            <a:spLocks/>
          </p:cNvSpPr>
          <p:nvPr/>
        </p:nvSpPr>
        <p:spPr>
          <a:xfrm>
            <a:off x="5539716" y="3064257"/>
            <a:ext cx="5774462" cy="2861881"/>
          </a:xfrm>
          <a:prstGeom prst="rect">
            <a:avLst/>
          </a:prstGeom>
        </p:spPr>
        <p:txBody>
          <a:bodyPr anchor="ctr"/>
          <a:lstStyle>
            <a:lvl1pPr marL="283464" indent="-283464" algn="l" defTabSz="914400" rtl="0" eaLnBrk="1" latinLnBrk="0" hangingPunct="1">
              <a:lnSpc>
                <a:spcPct val="12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731520" indent="-283464" algn="l" defTabSz="914400" rtl="0" eaLnBrk="1" latinLnBrk="0" hangingPunct="1">
              <a:lnSpc>
                <a:spcPct val="12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2pPr>
            <a:lvl3pPr marL="1097280" indent="-283464" algn="l" defTabSz="914400" rtl="0" eaLnBrk="1" latinLnBrk="0" hangingPunct="1">
              <a:lnSpc>
                <a:spcPct val="12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1463040" indent="-283464" algn="l" defTabSz="914400" rtl="0" eaLnBrk="1" latinLnBrk="0" hangingPunct="1">
              <a:lnSpc>
                <a:spcPct val="12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1828800" indent="-283464" algn="l" defTabSz="914400" rtl="0" eaLnBrk="1" latinLnBrk="0" hangingPunct="1">
              <a:lnSpc>
                <a:spcPct val="12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US" sz="2000" b="1" dirty="0"/>
          </a:p>
          <a:p>
            <a:endParaRPr lang="en-US" dirty="0"/>
          </a:p>
        </p:txBody>
      </p:sp>
      <p:graphicFrame>
        <p:nvGraphicFramePr>
          <p:cNvPr id="10" name="Chart 9">
            <a:extLst>
              <a:ext uri="{FF2B5EF4-FFF2-40B4-BE49-F238E27FC236}">
                <a16:creationId xmlns:a16="http://schemas.microsoft.com/office/drawing/2014/main" id="{4D9DB1BB-EEAB-53DE-D29F-965659E73F39}"/>
              </a:ext>
            </a:extLst>
          </p:cNvPr>
          <p:cNvGraphicFramePr/>
          <p:nvPr>
            <p:extLst>
              <p:ext uri="{D42A27DB-BD31-4B8C-83A1-F6EECF244321}">
                <p14:modId xmlns:p14="http://schemas.microsoft.com/office/powerpoint/2010/main" val="2196539267"/>
              </p:ext>
            </p:extLst>
          </p:nvPr>
        </p:nvGraphicFramePr>
        <p:xfrm>
          <a:off x="5643418" y="3064257"/>
          <a:ext cx="4867564" cy="31305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54652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6AF425F-B91D-83CB-5932-5AEE3CF6B933}"/>
              </a:ext>
            </a:extLst>
          </p:cNvPr>
          <p:cNvSpPr>
            <a:spLocks noGrp="1"/>
          </p:cNvSpPr>
          <p:nvPr>
            <p:ph type="title"/>
          </p:nvPr>
        </p:nvSpPr>
        <p:spPr/>
        <p:txBody>
          <a:bodyPr/>
          <a:lstStyle/>
          <a:p>
            <a:r>
              <a:rPr lang="en-US" dirty="0"/>
              <a:t>Group members</a:t>
            </a:r>
          </a:p>
        </p:txBody>
      </p:sp>
      <p:sp>
        <p:nvSpPr>
          <p:cNvPr id="10" name="Content Placeholder 9">
            <a:extLst>
              <a:ext uri="{FF2B5EF4-FFF2-40B4-BE49-F238E27FC236}">
                <a16:creationId xmlns:a16="http://schemas.microsoft.com/office/drawing/2014/main" id="{B4E2B365-2326-954E-CB6E-5DD7E7753BCE}"/>
              </a:ext>
            </a:extLst>
          </p:cNvPr>
          <p:cNvSpPr>
            <a:spLocks noGrp="1"/>
          </p:cNvSpPr>
          <p:nvPr>
            <p:ph sz="quarter" idx="35"/>
          </p:nvPr>
        </p:nvSpPr>
        <p:spPr>
          <a:xfrm>
            <a:off x="-173736" y="2818250"/>
            <a:ext cx="12192000" cy="4039750"/>
          </a:xfrm>
        </p:spPr>
        <p:txBody>
          <a:bodyPr/>
          <a:lstStyle/>
          <a:p>
            <a:r>
              <a:rPr lang="en-US" sz="1600" b="1" i="0" dirty="0">
                <a:solidFill>
                  <a:srgbClr val="252424"/>
                </a:solidFill>
                <a:effectLst/>
                <a:latin typeface="Segoe UI" panose="020B0502040204020203" pitchFamily="34" charset="0"/>
              </a:rPr>
              <a:t>        SK. SHAHED ALI                          MD ABDUL AZIZ                           SUMAYA ISLAM                      JUBAER BIN MURSHED</a:t>
            </a:r>
          </a:p>
          <a:p>
            <a:r>
              <a:rPr lang="en-US" sz="1600" b="1" i="0" dirty="0">
                <a:solidFill>
                  <a:srgbClr val="252424"/>
                </a:solidFill>
                <a:effectLst/>
                <a:latin typeface="Segoe UI" panose="020B0502040204020203" pitchFamily="34" charset="0"/>
              </a:rPr>
              <a:t>        22-47756-2                                   22-47013-1                                      22-47709-2                                     21-44488-1</a:t>
            </a:r>
          </a:p>
          <a:p>
            <a:endParaRPr lang="en-US" sz="1600" b="1" dirty="0">
              <a:solidFill>
                <a:srgbClr val="252424"/>
              </a:solidFill>
              <a:latin typeface="Segoe UI" panose="020B0502040204020203" pitchFamily="34" charset="0"/>
            </a:endParaRPr>
          </a:p>
          <a:p>
            <a:endParaRPr lang="en-US" sz="1600" b="1" i="0" dirty="0">
              <a:solidFill>
                <a:srgbClr val="252424"/>
              </a:solidFill>
              <a:effectLst/>
              <a:latin typeface="Segoe UI" panose="020B0502040204020203" pitchFamily="34" charset="0"/>
            </a:endParaRPr>
          </a:p>
          <a:p>
            <a:r>
              <a:rPr lang="en-US" sz="1600" b="1" dirty="0">
                <a:solidFill>
                  <a:srgbClr val="252424"/>
                </a:solidFill>
                <a:latin typeface="Segoe UI" panose="020B0502040204020203" pitchFamily="34" charset="0"/>
              </a:rPr>
              <a:t>                                                                                           </a:t>
            </a:r>
          </a:p>
          <a:p>
            <a:endParaRPr lang="en-US" sz="1600" b="1" dirty="0">
              <a:solidFill>
                <a:srgbClr val="252424"/>
              </a:solidFill>
              <a:latin typeface="Segoe UI" panose="020B0502040204020203" pitchFamily="34" charset="0"/>
            </a:endParaRPr>
          </a:p>
          <a:p>
            <a:r>
              <a:rPr lang="en-US" sz="1600" b="1" dirty="0">
                <a:solidFill>
                  <a:srgbClr val="252424"/>
                </a:solidFill>
                <a:latin typeface="Segoe UI" panose="020B0502040204020203" pitchFamily="34" charset="0"/>
              </a:rPr>
              <a:t>                                                                                                 </a:t>
            </a:r>
            <a:r>
              <a:rPr lang="en-US" sz="1600" b="1" u="sng" dirty="0">
                <a:solidFill>
                  <a:srgbClr val="252424"/>
                </a:solidFill>
                <a:latin typeface="Segoe UI" panose="020B0502040204020203" pitchFamily="34" charset="0"/>
              </a:rPr>
              <a:t>supervised by </a:t>
            </a:r>
          </a:p>
          <a:p>
            <a:r>
              <a:rPr lang="en-US" sz="1600" b="1" dirty="0">
                <a:solidFill>
                  <a:srgbClr val="252424"/>
                </a:solidFill>
                <a:latin typeface="Segoe UI" panose="020B0502040204020203" pitchFamily="34" charset="0"/>
              </a:rPr>
              <a:t>                                                                                        </a:t>
            </a:r>
            <a:r>
              <a:rPr lang="en-US" sz="1600" b="1" i="0" dirty="0">
                <a:solidFill>
                  <a:srgbClr val="000000"/>
                </a:solidFill>
                <a:effectLst/>
                <a:latin typeface="SourceSansPro"/>
              </a:rPr>
              <a:t>DR. MD. SAEF ULLAH MIAH</a:t>
            </a:r>
            <a:endParaRPr lang="en-US" sz="1600" b="1" dirty="0">
              <a:solidFill>
                <a:srgbClr val="252424"/>
              </a:solidFill>
              <a:latin typeface="Segoe UI" panose="020B0502040204020203" pitchFamily="34" charset="0"/>
            </a:endParaRPr>
          </a:p>
          <a:p>
            <a:r>
              <a:rPr lang="en-US" sz="1600" b="1" i="0" dirty="0">
                <a:solidFill>
                  <a:srgbClr val="252424"/>
                </a:solidFill>
                <a:effectLst/>
                <a:latin typeface="Segoe UI" panose="020B0502040204020203" pitchFamily="34" charset="0"/>
              </a:rPr>
              <a:t>                            </a:t>
            </a:r>
          </a:p>
        </p:txBody>
      </p:sp>
      <p:sp>
        <p:nvSpPr>
          <p:cNvPr id="4" name="Slide Number Placeholder 3">
            <a:extLst>
              <a:ext uri="{FF2B5EF4-FFF2-40B4-BE49-F238E27FC236}">
                <a16:creationId xmlns:a16="http://schemas.microsoft.com/office/drawing/2014/main" id="{FA2D0594-508A-7B88-B59A-6A70EBC8CFA0}"/>
              </a:ext>
            </a:extLst>
          </p:cNvPr>
          <p:cNvSpPr>
            <a:spLocks noGrp="1"/>
          </p:cNvSpPr>
          <p:nvPr>
            <p:ph type="sldNum" sz="quarter" idx="12"/>
          </p:nvPr>
        </p:nvSpPr>
        <p:spPr/>
        <p:txBody>
          <a:bodyPr/>
          <a:lstStyle/>
          <a:p>
            <a:fld id="{EA87306C-81BA-4795-A5CA-9392456A8C1E}" type="slidenum">
              <a:rPr lang="en-US" smtClean="0"/>
              <a:pPr/>
              <a:t>2</a:t>
            </a:fld>
            <a:endParaRPr lang="en-US" dirty="0"/>
          </a:p>
        </p:txBody>
      </p:sp>
    </p:spTree>
    <p:extLst>
      <p:ext uri="{BB962C8B-B14F-4D97-AF65-F5344CB8AC3E}">
        <p14:creationId xmlns:p14="http://schemas.microsoft.com/office/powerpoint/2010/main" val="103674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3107-13D3-5401-6B9B-1FE27D34706F}"/>
              </a:ext>
            </a:extLst>
          </p:cNvPr>
          <p:cNvSpPr>
            <a:spLocks noGrp="1"/>
          </p:cNvSpPr>
          <p:nvPr>
            <p:ph type="title"/>
          </p:nvPr>
        </p:nvSpPr>
        <p:spPr/>
        <p:txBody>
          <a:bodyPr/>
          <a:lstStyle/>
          <a:p>
            <a:r>
              <a:rPr lang="en-US" dirty="0"/>
              <a:t>RESULT</a:t>
            </a:r>
          </a:p>
        </p:txBody>
      </p:sp>
      <p:sp>
        <p:nvSpPr>
          <p:cNvPr id="4" name="Slide Number Placeholder 3">
            <a:extLst>
              <a:ext uri="{FF2B5EF4-FFF2-40B4-BE49-F238E27FC236}">
                <a16:creationId xmlns:a16="http://schemas.microsoft.com/office/drawing/2014/main" id="{DCC6D0B7-8E74-275F-09AC-0A337ECF1394}"/>
              </a:ext>
            </a:extLst>
          </p:cNvPr>
          <p:cNvSpPr>
            <a:spLocks noGrp="1"/>
          </p:cNvSpPr>
          <p:nvPr>
            <p:ph type="sldNum" sz="quarter" idx="4"/>
          </p:nvPr>
        </p:nvSpPr>
        <p:spPr/>
        <p:txBody>
          <a:bodyPr/>
          <a:lstStyle/>
          <a:p>
            <a:fld id="{EA87306C-81BA-4795-A5CA-9392456A8C1E}" type="slidenum">
              <a:rPr lang="en-US" smtClean="0"/>
              <a:pPr/>
              <a:t>20</a:t>
            </a:fld>
            <a:endParaRPr lang="en-US" dirty="0"/>
          </a:p>
        </p:txBody>
      </p:sp>
      <p:graphicFrame>
        <p:nvGraphicFramePr>
          <p:cNvPr id="12" name="Content Placeholder 11">
            <a:extLst>
              <a:ext uri="{FF2B5EF4-FFF2-40B4-BE49-F238E27FC236}">
                <a16:creationId xmlns:a16="http://schemas.microsoft.com/office/drawing/2014/main" id="{C05FD09E-2E96-6746-2145-3EFE0DFBF33F}"/>
              </a:ext>
            </a:extLst>
          </p:cNvPr>
          <p:cNvGraphicFramePr>
            <a:graphicFrameLocks noGrp="1"/>
          </p:cNvGraphicFramePr>
          <p:nvPr>
            <p:ph sz="quarter" idx="10"/>
            <p:extLst>
              <p:ext uri="{D42A27DB-BD31-4B8C-83A1-F6EECF244321}">
                <p14:modId xmlns:p14="http://schemas.microsoft.com/office/powerpoint/2010/main" val="256387798"/>
              </p:ext>
            </p:extLst>
          </p:nvPr>
        </p:nvGraphicFramePr>
        <p:xfrm>
          <a:off x="5580063" y="804863"/>
          <a:ext cx="5716584" cy="4394200"/>
        </p:xfrm>
        <a:graphic>
          <a:graphicData uri="http://schemas.openxmlformats.org/drawingml/2006/table">
            <a:tbl>
              <a:tblPr firstRow="1" bandRow="1">
                <a:tableStyleId>{9DCAF9ED-07DC-4A11-8D7F-57B35C25682E}</a:tableStyleId>
              </a:tblPr>
              <a:tblGrid>
                <a:gridCol w="1429146">
                  <a:extLst>
                    <a:ext uri="{9D8B030D-6E8A-4147-A177-3AD203B41FA5}">
                      <a16:colId xmlns:a16="http://schemas.microsoft.com/office/drawing/2014/main" val="2107356309"/>
                    </a:ext>
                  </a:extLst>
                </a:gridCol>
                <a:gridCol w="1429146">
                  <a:extLst>
                    <a:ext uri="{9D8B030D-6E8A-4147-A177-3AD203B41FA5}">
                      <a16:colId xmlns:a16="http://schemas.microsoft.com/office/drawing/2014/main" val="1855002481"/>
                    </a:ext>
                  </a:extLst>
                </a:gridCol>
                <a:gridCol w="1429146">
                  <a:extLst>
                    <a:ext uri="{9D8B030D-6E8A-4147-A177-3AD203B41FA5}">
                      <a16:colId xmlns:a16="http://schemas.microsoft.com/office/drawing/2014/main" val="3704917005"/>
                    </a:ext>
                  </a:extLst>
                </a:gridCol>
                <a:gridCol w="1429146">
                  <a:extLst>
                    <a:ext uri="{9D8B030D-6E8A-4147-A177-3AD203B41FA5}">
                      <a16:colId xmlns:a16="http://schemas.microsoft.com/office/drawing/2014/main" val="1689798081"/>
                    </a:ext>
                  </a:extLst>
                </a:gridCol>
              </a:tblGrid>
              <a:tr h="370840">
                <a:tc>
                  <a:txBody>
                    <a:bodyPr/>
                    <a:lstStyle/>
                    <a:p>
                      <a:r>
                        <a:rPr lang="en-US" dirty="0"/>
                        <a:t>MODELS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Mean Absolute Error (MAE)</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Root Mean Squared Error (RMSE)</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a:t>Success rate</a:t>
                      </a:r>
                    </a:p>
                    <a:p>
                      <a:r>
                        <a:rPr lang="en-US" sz="1800" dirty="0"/>
                        <a:t>(R2_score)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678633"/>
                  </a:ext>
                </a:extLst>
              </a:tr>
              <a:tr h="370840">
                <a:tc>
                  <a:txBody>
                    <a:bodyPr/>
                    <a:lstStyle/>
                    <a:p>
                      <a:r>
                        <a:rPr lang="en-US" sz="1800" b="0" i="0" kern="1200" dirty="0">
                          <a:solidFill>
                            <a:schemeClr val="dk1"/>
                          </a:solidFill>
                          <a:effectLst/>
                          <a:latin typeface="+mn-lt"/>
                          <a:ea typeface="+mn-ea"/>
                          <a:cs typeface="+mn-cs"/>
                        </a:rPr>
                        <a:t>Linear Regression</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0.03417</a:t>
                      </a:r>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0.05296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96.583%</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5389206"/>
                  </a:ext>
                </a:extLst>
              </a:tr>
              <a:tr h="370840">
                <a:tc>
                  <a:txBody>
                    <a:bodyPr/>
                    <a:lstStyle/>
                    <a:p>
                      <a:r>
                        <a:rPr lang="en-US" sz="1800" b="0" i="0" kern="1200" dirty="0">
                          <a:solidFill>
                            <a:schemeClr val="dk1"/>
                          </a:solidFill>
                          <a:effectLst/>
                          <a:latin typeface="+mn-lt"/>
                          <a:ea typeface="+mn-ea"/>
                          <a:cs typeface="+mn-cs"/>
                        </a:rPr>
                        <a:t>Random Forest</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0.02246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0.04553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97.475%</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8805135"/>
                  </a:ext>
                </a:extLst>
              </a:tr>
              <a:tr h="370840">
                <a:tc>
                  <a:txBody>
                    <a:bodyPr/>
                    <a:lstStyle/>
                    <a:p>
                      <a:r>
                        <a:rPr lang="en-US" sz="1800" b="0" i="0" kern="1200" dirty="0">
                          <a:solidFill>
                            <a:schemeClr val="dk1"/>
                          </a:solidFill>
                          <a:effectLst/>
                          <a:latin typeface="+mn-lt"/>
                          <a:ea typeface="+mn-ea"/>
                          <a:cs typeface="+mn-cs"/>
                        </a:rPr>
                        <a:t>Gradient Boosting</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0.09072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0.11589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83.639%</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3750706"/>
                  </a:ext>
                </a:extLst>
              </a:tr>
              <a:tr h="370840">
                <a:tc>
                  <a:txBody>
                    <a:bodyPr/>
                    <a:lstStyle/>
                    <a:p>
                      <a:r>
                        <a:rPr lang="en-US" sz="1800" b="0" i="0" kern="1200" dirty="0">
                          <a:solidFill>
                            <a:schemeClr val="dk1"/>
                          </a:solidFill>
                          <a:effectLst/>
                          <a:latin typeface="+mn-lt"/>
                          <a:ea typeface="+mn-ea"/>
                          <a:cs typeface="+mn-cs"/>
                        </a:rPr>
                        <a:t>Decision Tree</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0.02350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0.04754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97.246%</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4518198"/>
                  </a:ext>
                </a:extLst>
              </a:tr>
              <a:tr h="370840">
                <a:tc>
                  <a:txBody>
                    <a:bodyPr/>
                    <a:lstStyle/>
                    <a:p>
                      <a:r>
                        <a:rPr lang="en-US" sz="1800" b="0" i="0" kern="1200" dirty="0" err="1">
                          <a:solidFill>
                            <a:schemeClr val="dk1"/>
                          </a:solidFill>
                          <a:effectLst/>
                          <a:latin typeface="+mn-lt"/>
                          <a:ea typeface="+mn-ea"/>
                          <a:cs typeface="+mn-cs"/>
                        </a:rPr>
                        <a:t>XGBoost</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800" b="0" i="0" kern="1200" dirty="0">
                          <a:solidFill>
                            <a:schemeClr val="dk1"/>
                          </a:solidFill>
                          <a:effectLst/>
                          <a:latin typeface="+mn-lt"/>
                          <a:ea typeface="+mn-ea"/>
                          <a:cs typeface="+mn-cs"/>
                        </a:rPr>
                        <a:t>0.01226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800" b="0" i="0" kern="1200" dirty="0">
                          <a:solidFill>
                            <a:schemeClr val="dk1"/>
                          </a:solidFill>
                          <a:effectLst/>
                          <a:latin typeface="+mn-lt"/>
                          <a:ea typeface="+mn-ea"/>
                          <a:cs typeface="+mn-cs"/>
                        </a:rPr>
                        <a:t>0.02039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800" b="0" i="0" kern="1200" dirty="0">
                          <a:solidFill>
                            <a:schemeClr val="dk1"/>
                          </a:solidFill>
                          <a:effectLst/>
                          <a:latin typeface="+mn-lt"/>
                          <a:ea typeface="+mn-ea"/>
                          <a:cs typeface="+mn-cs"/>
                        </a:rPr>
                        <a:t>99.493%</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27204944"/>
                  </a:ext>
                </a:extLst>
              </a:tr>
            </a:tbl>
          </a:graphicData>
        </a:graphic>
      </p:graphicFrame>
    </p:spTree>
    <p:extLst>
      <p:ext uri="{BB962C8B-B14F-4D97-AF65-F5344CB8AC3E}">
        <p14:creationId xmlns:p14="http://schemas.microsoft.com/office/powerpoint/2010/main" val="2906623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EAB21749-21E0-B555-8423-AF94BE383D1C}"/>
              </a:ext>
            </a:extLst>
          </p:cNvPr>
          <p:cNvSpPr>
            <a:spLocks noGrp="1"/>
          </p:cNvSpPr>
          <p:nvPr>
            <p:ph type="title"/>
          </p:nvPr>
        </p:nvSpPr>
        <p:spPr>
          <a:xfrm>
            <a:off x="577175" y="2357928"/>
            <a:ext cx="2743200" cy="2142144"/>
          </a:xfrm>
        </p:spPr>
        <p:txBody>
          <a:bodyPr anchor="ctr">
            <a:normAutofit/>
          </a:bodyPr>
          <a:lstStyle/>
          <a:p>
            <a:r>
              <a:rPr lang="en-US" kern="1200" cap="all" spc="100" baseline="0">
                <a:latin typeface="+mj-lt"/>
                <a:ea typeface="+mj-ea"/>
                <a:cs typeface="+mj-cs"/>
              </a:rPr>
              <a:t>Discussion</a:t>
            </a:r>
          </a:p>
        </p:txBody>
      </p:sp>
      <p:sp>
        <p:nvSpPr>
          <p:cNvPr id="10" name="Rectangle 6">
            <a:extLst>
              <a:ext uri="{FF2B5EF4-FFF2-40B4-BE49-F238E27FC236}">
                <a16:creationId xmlns:a16="http://schemas.microsoft.com/office/drawing/2014/main" id="{F22E92EC-3519-A2AE-241F-ECE82922A79D}"/>
              </a:ext>
            </a:extLst>
          </p:cNvPr>
          <p:cNvSpPr>
            <a:spLocks noChangeArrowheads="1"/>
          </p:cNvSpPr>
          <p:nvPr/>
        </p:nvSpPr>
        <p:spPr bwMode="auto">
          <a:xfrm>
            <a:off x="5220928" y="787869"/>
            <a:ext cx="6292646" cy="54322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R="0" algn="ctr" fontAlgn="base">
              <a:lnSpc>
                <a:spcPct val="90000"/>
              </a:lnSpc>
              <a:spcBef>
                <a:spcPts val="1000"/>
              </a:spcBef>
              <a:spcAft>
                <a:spcPct val="0"/>
              </a:spcAft>
              <a:buClrTx/>
              <a:buSzTx/>
              <a:tabLst/>
            </a:pPr>
            <a:endParaRPr kumimoji="0" lang="en-US" altLang="en-US" b="0" i="0" u="none" strike="noStrike" kern="1200" cap="all" normalizeH="0" baseline="0" dirty="0">
              <a:ln>
                <a:noFill/>
              </a:ln>
              <a:effectLst/>
              <a:latin typeface="+mn-lt"/>
              <a:ea typeface="+mn-ea"/>
              <a:cs typeface="+mn-cs"/>
            </a:endParaRPr>
          </a:p>
          <a:p>
            <a:pPr marR="0" algn="ctr" fontAlgn="base">
              <a:lnSpc>
                <a:spcPct val="90000"/>
              </a:lnSpc>
              <a:spcBef>
                <a:spcPts val="1000"/>
              </a:spcBef>
              <a:spcAft>
                <a:spcPct val="0"/>
              </a:spcAft>
              <a:buClrTx/>
              <a:buSzTx/>
              <a:tabLst/>
            </a:pPr>
            <a:r>
              <a:rPr kumimoji="0" lang="en-US" altLang="en-US" b="0" i="0" u="none" strike="noStrike" kern="1200" cap="all" normalizeH="0" baseline="0" dirty="0">
                <a:ln>
                  <a:noFill/>
                </a:ln>
                <a:effectLst/>
                <a:latin typeface="+mn-lt"/>
                <a:ea typeface="+mn-ea"/>
                <a:cs typeface="+mn-cs"/>
              </a:rPr>
              <a:t>Among all the models tested, </a:t>
            </a:r>
            <a:r>
              <a:rPr kumimoji="0" lang="en-US" altLang="en-US" b="1" i="0" u="none" strike="noStrike" kern="1200" cap="all" normalizeH="0" baseline="0" dirty="0" err="1">
                <a:ln>
                  <a:noFill/>
                </a:ln>
                <a:effectLst/>
                <a:latin typeface="+mn-lt"/>
                <a:ea typeface="+mn-ea"/>
                <a:cs typeface="+mn-cs"/>
              </a:rPr>
              <a:t>XGBoost</a:t>
            </a:r>
            <a:r>
              <a:rPr kumimoji="0" lang="en-US" altLang="en-US" b="0" i="0" u="none" strike="noStrike" kern="1200" cap="all" normalizeH="0" baseline="0" dirty="0">
                <a:ln>
                  <a:noFill/>
                </a:ln>
                <a:effectLst/>
                <a:latin typeface="+mn-lt"/>
                <a:ea typeface="+mn-ea"/>
                <a:cs typeface="+mn-cs"/>
              </a:rPr>
              <a:t> demonstrates the best performance with:</a:t>
            </a:r>
          </a:p>
          <a:p>
            <a:pPr marR="0" algn="ctr" fontAlgn="base">
              <a:lnSpc>
                <a:spcPct val="90000"/>
              </a:lnSpc>
              <a:spcBef>
                <a:spcPts val="1000"/>
              </a:spcBef>
              <a:spcAft>
                <a:spcPct val="0"/>
              </a:spcAft>
              <a:buClrTx/>
              <a:buSzTx/>
              <a:tabLst/>
            </a:pPr>
            <a:r>
              <a:rPr kumimoji="0" lang="en-US" altLang="en-US" b="0" i="0" u="none" strike="noStrike" kern="1200" cap="all" normalizeH="0" baseline="0" dirty="0">
                <a:ln>
                  <a:noFill/>
                </a:ln>
                <a:effectLst/>
                <a:latin typeface="+mn-lt"/>
                <a:ea typeface="+mn-ea"/>
                <a:cs typeface="+mn-cs"/>
              </a:rPr>
              <a:t>The lowest Mean Absolute Error (MAE) of </a:t>
            </a:r>
            <a:r>
              <a:rPr kumimoji="0" lang="en-US" altLang="en-US" b="1" i="0" u="none" strike="noStrike" kern="1200" cap="all" normalizeH="0" baseline="0" dirty="0">
                <a:ln>
                  <a:noFill/>
                </a:ln>
                <a:effectLst/>
                <a:latin typeface="+mn-lt"/>
                <a:ea typeface="+mn-ea"/>
                <a:cs typeface="+mn-cs"/>
              </a:rPr>
              <a:t>0.01226</a:t>
            </a:r>
            <a:r>
              <a:rPr kumimoji="0" lang="en-US" altLang="en-US" b="0" i="0" u="none" strike="noStrike" kern="1200" cap="all" normalizeH="0" baseline="0" dirty="0">
                <a:ln>
                  <a:noFill/>
                </a:ln>
                <a:effectLst/>
                <a:latin typeface="+mn-lt"/>
                <a:ea typeface="+mn-ea"/>
                <a:cs typeface="+mn-cs"/>
              </a:rPr>
              <a:t>.</a:t>
            </a:r>
          </a:p>
          <a:p>
            <a:pPr marR="0" algn="ctr" fontAlgn="base">
              <a:lnSpc>
                <a:spcPct val="90000"/>
              </a:lnSpc>
              <a:spcBef>
                <a:spcPts val="1000"/>
              </a:spcBef>
              <a:spcAft>
                <a:spcPct val="0"/>
              </a:spcAft>
              <a:buClrTx/>
              <a:buSzTx/>
              <a:tabLst/>
            </a:pPr>
            <a:r>
              <a:rPr kumimoji="0" lang="en-US" altLang="en-US" b="0" i="0" u="none" strike="noStrike" kern="1200" cap="all" normalizeH="0" baseline="0" dirty="0">
                <a:ln>
                  <a:noFill/>
                </a:ln>
                <a:effectLst/>
                <a:latin typeface="+mn-lt"/>
                <a:ea typeface="+mn-ea"/>
                <a:cs typeface="+mn-cs"/>
              </a:rPr>
              <a:t>The lowest Root Mean Squared Error (RMSE) of </a:t>
            </a:r>
            <a:r>
              <a:rPr kumimoji="0" lang="en-US" altLang="en-US" b="1" i="0" u="none" strike="noStrike" kern="1200" cap="all" normalizeH="0" baseline="0" dirty="0">
                <a:ln>
                  <a:noFill/>
                </a:ln>
                <a:effectLst/>
                <a:latin typeface="+mn-lt"/>
                <a:ea typeface="+mn-ea"/>
                <a:cs typeface="+mn-cs"/>
              </a:rPr>
              <a:t>0.02039</a:t>
            </a:r>
            <a:r>
              <a:rPr kumimoji="0" lang="en-US" altLang="en-US" b="0" i="0" u="none" strike="noStrike" kern="1200" cap="all" normalizeH="0" baseline="0" dirty="0">
                <a:ln>
                  <a:noFill/>
                </a:ln>
                <a:effectLst/>
                <a:latin typeface="+mn-lt"/>
                <a:ea typeface="+mn-ea"/>
                <a:cs typeface="+mn-cs"/>
              </a:rPr>
              <a:t>.</a:t>
            </a:r>
          </a:p>
          <a:p>
            <a:pPr marR="0" algn="ctr" fontAlgn="base">
              <a:lnSpc>
                <a:spcPct val="90000"/>
              </a:lnSpc>
              <a:spcBef>
                <a:spcPts val="1000"/>
              </a:spcBef>
              <a:spcAft>
                <a:spcPct val="0"/>
              </a:spcAft>
              <a:buClrTx/>
              <a:buSzTx/>
              <a:tabLst/>
            </a:pPr>
            <a:r>
              <a:rPr kumimoji="0" lang="en-US" altLang="en-US" b="0" i="0" u="none" strike="noStrike" kern="1200" cap="all" normalizeH="0" baseline="0" dirty="0">
                <a:ln>
                  <a:noFill/>
                </a:ln>
                <a:effectLst/>
                <a:latin typeface="+mn-lt"/>
                <a:ea typeface="+mn-ea"/>
                <a:cs typeface="+mn-cs"/>
              </a:rPr>
              <a:t>The highest success rate (R² score) of </a:t>
            </a:r>
            <a:r>
              <a:rPr kumimoji="0" lang="en-US" altLang="en-US" b="1" i="0" u="none" strike="noStrike" kern="1200" cap="all" normalizeH="0" baseline="0" dirty="0">
                <a:ln>
                  <a:noFill/>
                </a:ln>
                <a:effectLst/>
                <a:latin typeface="+mn-lt"/>
                <a:ea typeface="+mn-ea"/>
                <a:cs typeface="+mn-cs"/>
              </a:rPr>
              <a:t>99.493</a:t>
            </a:r>
            <a:r>
              <a:rPr kumimoji="0" lang="en-US" altLang="en-US" b="0" i="0" u="none" strike="noStrike" kern="1200" cap="all" normalizeH="0" baseline="0" dirty="0">
                <a:ln>
                  <a:noFill/>
                </a:ln>
                <a:effectLst/>
                <a:latin typeface="+mn-lt"/>
                <a:ea typeface="+mn-ea"/>
                <a:cs typeface="+mn-cs"/>
              </a:rPr>
              <a:t>.</a:t>
            </a:r>
          </a:p>
          <a:p>
            <a:pPr marR="0" algn="ctr" fontAlgn="base">
              <a:lnSpc>
                <a:spcPct val="90000"/>
              </a:lnSpc>
              <a:spcBef>
                <a:spcPts val="1000"/>
              </a:spcBef>
              <a:spcAft>
                <a:spcPct val="0"/>
              </a:spcAft>
              <a:buClrTx/>
              <a:buSzTx/>
              <a:tabLst/>
            </a:pPr>
            <a:r>
              <a:rPr kumimoji="0" lang="en-US" altLang="en-US" b="1" i="0" u="none" strike="noStrike" kern="1200" cap="all" normalizeH="0" baseline="0" dirty="0">
                <a:ln>
                  <a:noFill/>
                </a:ln>
                <a:effectLst/>
                <a:latin typeface="+mn-lt"/>
                <a:ea typeface="+mn-ea"/>
                <a:cs typeface="+mn-cs"/>
              </a:rPr>
              <a:t>Random Forest</a:t>
            </a:r>
            <a:r>
              <a:rPr kumimoji="0" lang="en-US" altLang="en-US" b="0" i="0" u="none" strike="noStrike" kern="1200" cap="all" normalizeH="0" baseline="0" dirty="0">
                <a:ln>
                  <a:noFill/>
                </a:ln>
                <a:effectLst/>
                <a:latin typeface="+mn-lt"/>
                <a:ea typeface="+mn-ea"/>
                <a:cs typeface="+mn-cs"/>
              </a:rPr>
              <a:t> and </a:t>
            </a:r>
            <a:r>
              <a:rPr kumimoji="0" lang="en-US" altLang="en-US" b="1" i="0" u="none" strike="noStrike" kern="1200" cap="all" normalizeH="0" baseline="0" dirty="0">
                <a:ln>
                  <a:noFill/>
                </a:ln>
                <a:effectLst/>
                <a:latin typeface="+mn-lt"/>
                <a:ea typeface="+mn-ea"/>
                <a:cs typeface="+mn-cs"/>
              </a:rPr>
              <a:t>Decision Tree</a:t>
            </a:r>
            <a:r>
              <a:rPr kumimoji="0" lang="en-US" altLang="en-US" b="0" i="0" u="none" strike="noStrike" kern="1200" cap="all" normalizeH="0" baseline="0" dirty="0">
                <a:ln>
                  <a:noFill/>
                </a:ln>
                <a:effectLst/>
                <a:latin typeface="+mn-lt"/>
                <a:ea typeface="+mn-ea"/>
                <a:cs typeface="+mn-cs"/>
              </a:rPr>
              <a:t> also perform well, </a:t>
            </a:r>
          </a:p>
          <a:p>
            <a:pPr marR="0" algn="ctr" fontAlgn="base">
              <a:lnSpc>
                <a:spcPct val="90000"/>
              </a:lnSpc>
              <a:spcBef>
                <a:spcPts val="1000"/>
              </a:spcBef>
              <a:spcAft>
                <a:spcPct val="0"/>
              </a:spcAft>
              <a:buClrTx/>
              <a:buSzTx/>
              <a:tabLst/>
            </a:pPr>
            <a:r>
              <a:rPr kumimoji="0" lang="en-US" altLang="en-US" b="0" i="0" u="none" strike="noStrike" kern="1200" cap="all" normalizeH="0" baseline="0" dirty="0">
                <a:ln>
                  <a:noFill/>
                </a:ln>
                <a:effectLst/>
                <a:latin typeface="+mn-lt"/>
                <a:ea typeface="+mn-ea"/>
                <a:cs typeface="+mn-cs"/>
              </a:rPr>
              <a:t>with high R² scores (</a:t>
            </a:r>
            <a:r>
              <a:rPr kumimoji="0" lang="en-US" altLang="en-US" b="1" i="0" u="none" strike="noStrike" kern="1200" cap="all" normalizeH="0" baseline="0" dirty="0">
                <a:ln>
                  <a:noFill/>
                </a:ln>
                <a:effectLst/>
                <a:latin typeface="+mn-lt"/>
                <a:ea typeface="+mn-ea"/>
                <a:cs typeface="+mn-cs"/>
              </a:rPr>
              <a:t>0.97475</a:t>
            </a:r>
            <a:r>
              <a:rPr kumimoji="0" lang="en-US" altLang="en-US" b="0" i="0" u="none" strike="noStrike" kern="1200" cap="all" normalizeH="0" baseline="0" dirty="0">
                <a:ln>
                  <a:noFill/>
                </a:ln>
                <a:effectLst/>
                <a:latin typeface="+mn-lt"/>
                <a:ea typeface="+mn-ea"/>
                <a:cs typeface="+mn-cs"/>
              </a:rPr>
              <a:t> and </a:t>
            </a:r>
            <a:r>
              <a:rPr kumimoji="0" lang="en-US" altLang="en-US" b="1" i="0" u="none" strike="noStrike" kern="1200" cap="all" normalizeH="0" baseline="0" dirty="0">
                <a:ln>
                  <a:noFill/>
                </a:ln>
                <a:effectLst/>
                <a:latin typeface="+mn-lt"/>
                <a:ea typeface="+mn-ea"/>
                <a:cs typeface="+mn-cs"/>
              </a:rPr>
              <a:t>0.97246</a:t>
            </a:r>
            <a:r>
              <a:rPr kumimoji="0" lang="en-US" altLang="en-US" b="0" i="0" u="none" strike="noStrike" kern="1200" cap="all" normalizeH="0" baseline="0" dirty="0">
                <a:ln>
                  <a:noFill/>
                </a:ln>
                <a:effectLst/>
                <a:latin typeface="+mn-lt"/>
                <a:ea typeface="+mn-ea"/>
                <a:cs typeface="+mn-cs"/>
              </a:rPr>
              <a:t>, respectively) and relatively low error rates, making them strong alternatives. </a:t>
            </a:r>
          </a:p>
        </p:txBody>
      </p:sp>
      <p:sp>
        <p:nvSpPr>
          <p:cNvPr id="2" name="Slide Number Placeholder 1">
            <a:extLst>
              <a:ext uri="{FF2B5EF4-FFF2-40B4-BE49-F238E27FC236}">
                <a16:creationId xmlns:a16="http://schemas.microsoft.com/office/drawing/2014/main" id="{C0D15DC2-8425-2530-3D59-ABE5D5C4AD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A87306C-81BA-4795-A5CA-9392456A8C1E}" type="slidenum">
              <a:rPr lang="en-US" smtClean="0"/>
              <a:pPr>
                <a:spcAft>
                  <a:spcPts val="600"/>
                </a:spcAft>
              </a:pPr>
              <a:t>21</a:t>
            </a:fld>
            <a:endParaRPr lang="en-US"/>
          </a:p>
        </p:txBody>
      </p:sp>
    </p:spTree>
    <p:extLst>
      <p:ext uri="{BB962C8B-B14F-4D97-AF65-F5344CB8AC3E}">
        <p14:creationId xmlns:p14="http://schemas.microsoft.com/office/powerpoint/2010/main" val="2012878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48FBB-E498-B292-0D77-939F7E08E0B7}"/>
              </a:ext>
            </a:extLst>
          </p:cNvPr>
          <p:cNvSpPr>
            <a:spLocks noGrp="1"/>
          </p:cNvSpPr>
          <p:nvPr>
            <p:ph type="title"/>
          </p:nvPr>
        </p:nvSpPr>
        <p:spPr>
          <a:xfrm>
            <a:off x="636608" y="804862"/>
            <a:ext cx="3401992" cy="5121375"/>
          </a:xfrm>
        </p:spPr>
        <p:txBody>
          <a:bodyPr anchor="ctr">
            <a:normAutofit/>
          </a:bodyPr>
          <a:lstStyle/>
          <a:p>
            <a:r>
              <a:rPr lang="en-US" dirty="0"/>
              <a:t>conclusion</a:t>
            </a:r>
          </a:p>
        </p:txBody>
      </p:sp>
      <p:sp>
        <p:nvSpPr>
          <p:cNvPr id="11" name="Rectangle 1">
            <a:extLst>
              <a:ext uri="{FF2B5EF4-FFF2-40B4-BE49-F238E27FC236}">
                <a16:creationId xmlns:a16="http://schemas.microsoft.com/office/drawing/2014/main" id="{53A78FF0-9624-504B-471E-436F2A6232B2}"/>
              </a:ext>
            </a:extLst>
          </p:cNvPr>
          <p:cNvSpPr>
            <a:spLocks noGrp="1" noChangeArrowheads="1"/>
          </p:cNvSpPr>
          <p:nvPr>
            <p:ph sz="quarter" idx="10"/>
          </p:nvPr>
        </p:nvSpPr>
        <p:spPr bwMode="auto">
          <a:xfrm>
            <a:off x="5579339" y="136525"/>
            <a:ext cx="5658638" cy="591661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lnSpc>
                <a:spcPct val="115000"/>
              </a:lnSpc>
              <a:spcBef>
                <a:spcPct val="0"/>
              </a:spcBef>
              <a:buClrTx/>
              <a:buSzTx/>
              <a:buFontTx/>
              <a:buAutoNum type="arabicPeriod"/>
              <a:tabLst/>
            </a:pPr>
            <a:r>
              <a:rPr kumimoji="0" lang="en-US" altLang="en-US" sz="1200" b="1" i="0" u="none" strike="noStrike" cap="none" normalizeH="0" baseline="0" dirty="0">
                <a:ln>
                  <a:noFill/>
                </a:ln>
                <a:effectLst/>
              </a:rPr>
              <a:t>Optimal Model for Prediction</a:t>
            </a:r>
            <a:r>
              <a:rPr kumimoji="0" lang="en-US" altLang="en-US" sz="1200" b="0" i="0" u="none" strike="noStrike" cap="none" normalizeH="0" baseline="0" dirty="0">
                <a:ln>
                  <a:noFill/>
                </a:ln>
                <a:effectLst/>
              </a:rPr>
              <a:t>:</a:t>
            </a:r>
            <a:br>
              <a:rPr kumimoji="0" lang="en-US" altLang="en-US" sz="1200" b="0" i="0" u="none" strike="noStrike" cap="none" normalizeH="0" baseline="0" dirty="0">
                <a:ln>
                  <a:noFill/>
                </a:ln>
                <a:effectLst/>
              </a:rPr>
            </a:br>
            <a:r>
              <a:rPr kumimoji="0" lang="en-US" altLang="en-US" sz="1200" b="0" i="0" u="none" strike="noStrike" cap="none" normalizeH="0" baseline="0" dirty="0" err="1">
                <a:ln>
                  <a:noFill/>
                </a:ln>
                <a:effectLst/>
              </a:rPr>
              <a:t>XGBoost</a:t>
            </a:r>
            <a:r>
              <a:rPr kumimoji="0" lang="en-US" altLang="en-US" sz="1200" b="0" i="0" u="none" strike="noStrike" cap="none" normalizeH="0" baseline="0" dirty="0">
                <a:ln>
                  <a:noFill/>
                </a:ln>
                <a:effectLst/>
              </a:rPr>
              <a:t> emerged as the most effective model for predicting optimal solar panel locations in Bangladesh, achieving the highest success rate (R² score: 0.99493) and the lowest error rates (MAE: 0.01226, RMSE: 0.02039). This highlights its robustness and suitability for handling the complexity of the dataset.</a:t>
            </a:r>
          </a:p>
          <a:p>
            <a:pPr marL="0" marR="0" lvl="0" indent="0" defTabSz="914400" rtl="0" eaLnBrk="0" fontAlgn="base" latinLnBrk="0" hangingPunct="0">
              <a:lnSpc>
                <a:spcPct val="115000"/>
              </a:lnSpc>
              <a:spcBef>
                <a:spcPct val="0"/>
              </a:spcBef>
              <a:buClrTx/>
              <a:buSzTx/>
              <a:buFontTx/>
              <a:buAutoNum type="arabicPeriod" startAt="2"/>
              <a:tabLst/>
            </a:pPr>
            <a:r>
              <a:rPr kumimoji="0" lang="en-US" altLang="en-US" sz="1200" b="1" i="0" u="none" strike="noStrike" cap="none" normalizeH="0" baseline="0" dirty="0">
                <a:ln>
                  <a:noFill/>
                </a:ln>
                <a:effectLst/>
              </a:rPr>
              <a:t>Insights from Other Models</a:t>
            </a:r>
            <a:r>
              <a:rPr kumimoji="0" lang="en-US" altLang="en-US" sz="1200" b="0" i="0" u="none" strike="noStrike" cap="none" normalizeH="0" baseline="0" dirty="0">
                <a:ln>
                  <a:noFill/>
                </a:ln>
                <a:effectLst/>
              </a:rPr>
              <a:t>:</a:t>
            </a:r>
            <a:br>
              <a:rPr kumimoji="0" lang="en-US" altLang="en-US" sz="1200" b="0" i="0" u="none" strike="noStrike" cap="none" normalizeH="0" baseline="0" dirty="0">
                <a:ln>
                  <a:noFill/>
                </a:ln>
                <a:effectLst/>
              </a:rPr>
            </a:br>
            <a:r>
              <a:rPr kumimoji="0" lang="en-US" altLang="en-US" sz="1200" b="0" i="0" u="none" strike="noStrike" cap="none" normalizeH="0" baseline="0" dirty="0">
                <a:ln>
                  <a:noFill/>
                </a:ln>
                <a:effectLst/>
              </a:rPr>
              <a:t>Random Forest and Decision Tree also performed well, providing strong alternatives with high accuracy and minimal errors. However, Gradient Boosting and Linear Regression were less effective, suggesting limitations in handling the data patterns.</a:t>
            </a:r>
          </a:p>
          <a:p>
            <a:pPr marL="0" marR="0" lvl="0" indent="0" defTabSz="914400" rtl="0" eaLnBrk="0" fontAlgn="base" latinLnBrk="0" hangingPunct="0">
              <a:lnSpc>
                <a:spcPct val="115000"/>
              </a:lnSpc>
              <a:spcBef>
                <a:spcPct val="0"/>
              </a:spcBef>
              <a:buClrTx/>
              <a:buSzTx/>
              <a:buFontTx/>
              <a:buAutoNum type="arabicPeriod" startAt="3"/>
              <a:tabLst/>
            </a:pPr>
            <a:r>
              <a:rPr kumimoji="0" lang="en-US" altLang="en-US" sz="1200" b="1" i="0" u="none" strike="noStrike" cap="none" normalizeH="0" baseline="0" dirty="0">
                <a:ln>
                  <a:noFill/>
                </a:ln>
                <a:effectLst/>
              </a:rPr>
              <a:t>Key Takeaway</a:t>
            </a:r>
            <a:r>
              <a:rPr kumimoji="0" lang="en-US" altLang="en-US" sz="1200" b="0" i="0" u="none" strike="noStrike" cap="none" normalizeH="0" baseline="0" dirty="0">
                <a:ln>
                  <a:noFill/>
                </a:ln>
                <a:effectLst/>
              </a:rPr>
              <a:t>:</a:t>
            </a:r>
            <a:br>
              <a:rPr kumimoji="0" lang="en-US" altLang="en-US" sz="1200" b="0" i="0" u="none" strike="noStrike" cap="none" normalizeH="0" baseline="0" dirty="0">
                <a:ln>
                  <a:noFill/>
                </a:ln>
                <a:effectLst/>
              </a:rPr>
            </a:br>
            <a:r>
              <a:rPr kumimoji="0" lang="en-US" altLang="en-US" sz="1200" b="0" i="0" u="none" strike="noStrike" cap="none" normalizeH="0" baseline="0" dirty="0">
                <a:ln>
                  <a:noFill/>
                </a:ln>
                <a:effectLst/>
              </a:rPr>
              <a:t>Machine learning models, particularly </a:t>
            </a:r>
            <a:r>
              <a:rPr kumimoji="0" lang="en-US" altLang="en-US" sz="1200" b="0" i="0" u="none" strike="noStrike" cap="none" normalizeH="0" baseline="0" dirty="0" err="1">
                <a:ln>
                  <a:noFill/>
                </a:ln>
                <a:effectLst/>
              </a:rPr>
              <a:t>XGBoost</a:t>
            </a:r>
            <a:r>
              <a:rPr kumimoji="0" lang="en-US" altLang="en-US" sz="1200" b="0" i="0" u="none" strike="noStrike" cap="none" normalizeH="0" baseline="0" dirty="0">
                <a:ln>
                  <a:noFill/>
                </a:ln>
                <a:effectLst/>
              </a:rPr>
              <a:t>, offer significant potential for accurately predicting locations based on GHI values, enabling informed decisions for solar energy deployment.</a:t>
            </a:r>
          </a:p>
          <a:p>
            <a:pPr marL="0" marR="0" lvl="0" indent="0" defTabSz="914400" rtl="0" eaLnBrk="0" fontAlgn="base" latinLnBrk="0" hangingPunct="0">
              <a:lnSpc>
                <a:spcPct val="115000"/>
              </a:lnSpc>
              <a:spcBef>
                <a:spcPct val="0"/>
              </a:spcBef>
              <a:buClrTx/>
              <a:buSzTx/>
              <a:buFontTx/>
              <a:buAutoNum type="arabicPeriod" startAt="4"/>
              <a:tabLst/>
            </a:pPr>
            <a:r>
              <a:rPr kumimoji="0" lang="en-US" altLang="en-US" sz="1200" b="1" i="0" u="none" strike="noStrike" cap="none" normalizeH="0" baseline="0" dirty="0">
                <a:ln>
                  <a:noFill/>
                </a:ln>
                <a:effectLst/>
              </a:rPr>
              <a:t>Future Scope</a:t>
            </a:r>
            <a:r>
              <a:rPr kumimoji="0" lang="en-US" altLang="en-US" sz="1200" b="0" i="0" u="none" strike="noStrike" cap="none" normalizeH="0" baseline="0" dirty="0">
                <a:ln>
                  <a:noFill/>
                </a:ln>
                <a:effectLst/>
              </a:rPr>
              <a:t>:</a:t>
            </a:r>
            <a:br>
              <a:rPr kumimoji="0" lang="en-US" altLang="en-US" sz="1200" b="0" i="0" u="none" strike="noStrike" cap="none" normalizeH="0" baseline="0" dirty="0">
                <a:ln>
                  <a:noFill/>
                </a:ln>
                <a:effectLst/>
              </a:rPr>
            </a:br>
            <a:r>
              <a:rPr kumimoji="0" lang="en-US" altLang="en-US" sz="1200" b="0" i="0" u="none" strike="noStrike" cap="none" normalizeH="0" baseline="0" dirty="0">
                <a:ln>
                  <a:noFill/>
                </a:ln>
                <a:effectLst/>
              </a:rPr>
              <a:t>Further research could involve incorporating additional environmental and socio-economic factors into the dataset, as well as exploring hyperparameter tuning and ensemble methods for further improvement.</a:t>
            </a:r>
          </a:p>
          <a:p>
            <a:pPr marL="0" marR="0" lvl="0" indent="0" defTabSz="914400" rtl="0" eaLnBrk="0" fontAlgn="base" latinLnBrk="0" hangingPunct="0">
              <a:lnSpc>
                <a:spcPct val="115000"/>
              </a:lnSpc>
              <a:spcBef>
                <a:spcPct val="0"/>
              </a:spcBef>
              <a:buClrTx/>
              <a:buSzTx/>
              <a:buFontTx/>
              <a:buNone/>
              <a:tabLst/>
            </a:pPr>
            <a:r>
              <a:rPr kumimoji="0" lang="en-US" altLang="en-US" sz="1200" b="0" i="0" u="none" strike="noStrike" cap="none" normalizeH="0" baseline="0" dirty="0">
                <a:ln>
                  <a:noFill/>
                </a:ln>
                <a:effectLst/>
              </a:rPr>
              <a:t>This conclusion aligns with the goal of optimizing renewable energy solutions for a sustainable future in Bangladesh.</a:t>
            </a:r>
          </a:p>
        </p:txBody>
      </p:sp>
      <p:sp>
        <p:nvSpPr>
          <p:cNvPr id="5" name="Slide Number Placeholder 4">
            <a:extLst>
              <a:ext uri="{FF2B5EF4-FFF2-40B4-BE49-F238E27FC236}">
                <a16:creationId xmlns:a16="http://schemas.microsoft.com/office/drawing/2014/main" id="{7E4B982E-5358-2372-759D-D0047608826E}"/>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22</a:t>
            </a:fld>
            <a:endParaRPr lang="en-US"/>
          </a:p>
        </p:txBody>
      </p:sp>
    </p:spTree>
    <p:extLst>
      <p:ext uri="{BB962C8B-B14F-4D97-AF65-F5344CB8AC3E}">
        <p14:creationId xmlns:p14="http://schemas.microsoft.com/office/powerpoint/2010/main" val="2205913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BA3D-9921-C7FC-BC8D-5FC0FFA61E80}"/>
              </a:ext>
            </a:extLst>
          </p:cNvPr>
          <p:cNvSpPr>
            <a:spLocks noGrp="1"/>
          </p:cNvSpPr>
          <p:nvPr>
            <p:ph type="title"/>
          </p:nvPr>
        </p:nvSpPr>
        <p:spPr>
          <a:xfrm>
            <a:off x="3864864" y="125764"/>
            <a:ext cx="3422904" cy="457834"/>
          </a:xfrm>
        </p:spPr>
        <p:txBody>
          <a:bodyPr/>
          <a:lstStyle/>
          <a:p>
            <a:r>
              <a:rPr lang="en-US" dirty="0"/>
              <a:t>references</a:t>
            </a:r>
          </a:p>
        </p:txBody>
      </p:sp>
      <p:sp>
        <p:nvSpPr>
          <p:cNvPr id="4" name="Content Placeholder 3">
            <a:extLst>
              <a:ext uri="{FF2B5EF4-FFF2-40B4-BE49-F238E27FC236}">
                <a16:creationId xmlns:a16="http://schemas.microsoft.com/office/drawing/2014/main" id="{1399A34E-6529-A0C2-1EEE-44E5D83178AC}"/>
              </a:ext>
            </a:extLst>
          </p:cNvPr>
          <p:cNvSpPr>
            <a:spLocks noGrp="1"/>
          </p:cNvSpPr>
          <p:nvPr>
            <p:ph sz="quarter" idx="11"/>
          </p:nvPr>
        </p:nvSpPr>
        <p:spPr>
          <a:xfrm>
            <a:off x="0" y="583598"/>
            <a:ext cx="11951208" cy="6594442"/>
          </a:xfrm>
        </p:spPr>
        <p:txBody>
          <a:bodyPr/>
          <a:lstStyle/>
          <a:p>
            <a:r>
              <a:rPr lang="en-US" sz="1600" dirty="0"/>
              <a:t>[1] Hiremath, S. V., Naik, R., Naik, S., </a:t>
            </a:r>
            <a:r>
              <a:rPr lang="en-US" sz="1600" dirty="0" err="1"/>
              <a:t>Shettar</a:t>
            </a:r>
            <a:r>
              <a:rPr lang="en-US" sz="1600" dirty="0"/>
              <a:t>, S., &amp; </a:t>
            </a:r>
            <a:r>
              <a:rPr lang="en-US" sz="1600" dirty="0" err="1"/>
              <a:t>Chachadi</a:t>
            </a:r>
            <a:r>
              <a:rPr lang="en-US" sz="1600" dirty="0"/>
              <a:t>, K. (2024). </a:t>
            </a:r>
            <a:r>
              <a:rPr lang="en-US" sz="1600" b="1" dirty="0"/>
              <a:t>GHI Prediction Based on Weather Data Using Machine Learning</a:t>
            </a:r>
            <a:r>
              <a:rPr lang="en-US" sz="1600" dirty="0"/>
              <a:t>. </a:t>
            </a:r>
            <a:r>
              <a:rPr lang="en-US" sz="1600" i="1" dirty="0"/>
              <a:t>2024 IEEE International Conference on Information Technology, Electronics and Intelligent Communication Systems (ICITEICS)</a:t>
            </a:r>
            <a:r>
              <a:rPr lang="en-US" sz="1600" dirty="0"/>
              <a:t>, Karnataka, India.</a:t>
            </a:r>
          </a:p>
          <a:p>
            <a:r>
              <a:rPr lang="en-US" sz="1600" dirty="0"/>
              <a:t>[2] Jong, F. C., &amp; Ahmed, M. M. (2024). </a:t>
            </a:r>
            <a:r>
              <a:rPr lang="en-US" sz="1600" b="1" dirty="0"/>
              <a:t>Multi-Criteria Decision-Making Solutions for Optimal Solar Energy Sites Identification: A Systematic Review and Analysis</a:t>
            </a:r>
            <a:r>
              <a:rPr lang="en-US" sz="1600" dirty="0"/>
              <a:t>. </a:t>
            </a:r>
            <a:r>
              <a:rPr lang="en-US" sz="1600" i="1" dirty="0"/>
              <a:t>IEEE Access, 12</a:t>
            </a:r>
            <a:r>
              <a:rPr lang="en-US" sz="1600" dirty="0"/>
              <a:t>, 143458–143463.</a:t>
            </a:r>
          </a:p>
          <a:p>
            <a:r>
              <a:rPr lang="en-US" sz="1600" dirty="0"/>
              <a:t>[3] </a:t>
            </a:r>
            <a:r>
              <a:rPr lang="en-US" sz="1600" dirty="0" err="1"/>
              <a:t>Chodakowska</a:t>
            </a:r>
            <a:r>
              <a:rPr lang="en-US" sz="1600" dirty="0"/>
              <a:t>, E., </a:t>
            </a:r>
            <a:r>
              <a:rPr lang="en-US" sz="1600" dirty="0" err="1"/>
              <a:t>Nazarko</a:t>
            </a:r>
            <a:r>
              <a:rPr lang="en-US" sz="1600" dirty="0"/>
              <a:t>, J., </a:t>
            </a:r>
            <a:r>
              <a:rPr lang="en-US" sz="1600" dirty="0" err="1"/>
              <a:t>Nazarko</a:t>
            </a:r>
            <a:r>
              <a:rPr lang="en-US" sz="1600" dirty="0"/>
              <a:t>, Ł., </a:t>
            </a:r>
            <a:r>
              <a:rPr lang="en-US" sz="1600" dirty="0" err="1"/>
              <a:t>Rabayah</a:t>
            </a:r>
            <a:r>
              <a:rPr lang="en-US" sz="1600" dirty="0"/>
              <a:t>, H. S., </a:t>
            </a:r>
            <a:r>
              <a:rPr lang="en-US" sz="1600" dirty="0" err="1"/>
              <a:t>Abendeh</a:t>
            </a:r>
            <a:r>
              <a:rPr lang="en-US" sz="1600" dirty="0"/>
              <a:t>, R. M., &amp; </a:t>
            </a:r>
            <a:r>
              <a:rPr lang="en-US" sz="1600" dirty="0" err="1"/>
              <a:t>Alawneh</a:t>
            </a:r>
            <a:r>
              <a:rPr lang="en-US" sz="1600" dirty="0"/>
              <a:t>, R. (2023). </a:t>
            </a:r>
            <a:r>
              <a:rPr lang="en-US" sz="1600" b="1" dirty="0"/>
              <a:t>ARIMA Models in Solar Radiation Forecasting in Different Geographic Locations</a:t>
            </a:r>
            <a:r>
              <a:rPr lang="en-US" sz="1600" dirty="0"/>
              <a:t>. </a:t>
            </a:r>
            <a:r>
              <a:rPr lang="en-US" sz="1600" i="1" dirty="0"/>
              <a:t>Energies, 16</a:t>
            </a:r>
            <a:r>
              <a:rPr lang="en-US" sz="1600" dirty="0"/>
              <a:t>(13), 5029</a:t>
            </a:r>
          </a:p>
          <a:p>
            <a:r>
              <a:rPr lang="en-US" sz="1600" dirty="0"/>
              <a:t>[4] Islam, M. A., &amp; Sohan, M. R. (2024). </a:t>
            </a:r>
            <a:r>
              <a:rPr lang="en-US" sz="1600" b="1" dirty="0"/>
              <a:t>Enhanced Solar Radiation Prediction with Machine Learning: A Comprehensive Analysis of Meteorological Data Using Random Forest.</a:t>
            </a:r>
            <a:r>
              <a:rPr lang="en-US" sz="1600" dirty="0"/>
              <a:t> </a:t>
            </a:r>
            <a:r>
              <a:rPr lang="en-US" sz="1600" i="1" dirty="0"/>
              <a:t>15th International IEEE Conference on Computing, Communication, and Networking Technologies (ICCCNT)</a:t>
            </a:r>
            <a:r>
              <a:rPr lang="en-US" sz="1600" dirty="0"/>
              <a:t>, IIT-Mandi, Himachal Pradesh, India.</a:t>
            </a:r>
          </a:p>
          <a:p>
            <a:r>
              <a:rPr lang="en-US" sz="1600" dirty="0"/>
              <a:t>[5] </a:t>
            </a:r>
            <a:r>
              <a:rPr lang="en-US" sz="1600" dirty="0" err="1"/>
              <a:t>Hayajneh</a:t>
            </a:r>
            <a:r>
              <a:rPr lang="en-US" sz="1600" dirty="0"/>
              <a:t>, A. M., </a:t>
            </a:r>
            <a:r>
              <a:rPr lang="en-US" sz="1600" dirty="0" err="1"/>
              <a:t>Alasali</a:t>
            </a:r>
            <a:r>
              <a:rPr lang="en-US" sz="1600" dirty="0"/>
              <a:t>, F., Salama, A., &amp; </a:t>
            </a:r>
            <a:r>
              <a:rPr lang="en-US" sz="1600" dirty="0" err="1"/>
              <a:t>Holderbaum</a:t>
            </a:r>
            <a:r>
              <a:rPr lang="en-US" sz="1600" dirty="0"/>
              <a:t>, W. (2024). </a:t>
            </a:r>
            <a:r>
              <a:rPr lang="en-US" sz="1600" b="1" dirty="0"/>
              <a:t>Intelligent Solar Forecasts: Modern Machine Learning Models and </a:t>
            </a:r>
            <a:r>
              <a:rPr lang="en-US" sz="1600" b="1" dirty="0" err="1"/>
              <a:t>TinyML</a:t>
            </a:r>
            <a:r>
              <a:rPr lang="en-US" sz="1600" b="1" dirty="0"/>
              <a:t> Role for Improved Solar Energy Yield Predictions.</a:t>
            </a:r>
            <a:r>
              <a:rPr lang="en-US" sz="1600" dirty="0"/>
              <a:t> </a:t>
            </a:r>
            <a:r>
              <a:rPr lang="en-US" sz="1600" i="1" dirty="0"/>
              <a:t>IEEE Access</a:t>
            </a:r>
            <a:r>
              <a:rPr lang="en-US" sz="1600" dirty="0"/>
              <a:t>.</a:t>
            </a:r>
          </a:p>
          <a:p>
            <a:r>
              <a:rPr lang="en-US" sz="1600" dirty="0"/>
              <a:t>[6] Udo, W. S., Kwakye, J. M., </a:t>
            </a:r>
            <a:r>
              <a:rPr lang="en-US" sz="1600" dirty="0" err="1"/>
              <a:t>Ekechukwu</a:t>
            </a:r>
            <a:r>
              <a:rPr lang="en-US" sz="1600" dirty="0"/>
              <a:t>, D. E., &amp; </a:t>
            </a:r>
            <a:r>
              <a:rPr lang="en-US" sz="1600" dirty="0" err="1"/>
              <a:t>Ogundipe</a:t>
            </a:r>
            <a:r>
              <a:rPr lang="en-US" sz="1600" dirty="0"/>
              <a:t>, O. B. (2023). </a:t>
            </a:r>
            <a:r>
              <a:rPr lang="en-US" sz="1600" b="1" dirty="0"/>
              <a:t>Predictive Analytics for Enhancing Solar Energy Forecasting and Grid Integration.</a:t>
            </a:r>
            <a:r>
              <a:rPr lang="en-US" sz="1600" dirty="0"/>
              <a:t> </a:t>
            </a:r>
            <a:r>
              <a:rPr lang="en-US" sz="1600" i="1" dirty="0"/>
              <a:t>Engineering Science &amp; Technology Journal</a:t>
            </a:r>
            <a:r>
              <a:rPr lang="en-US" sz="1600" dirty="0"/>
              <a:t>, Vol. 4, Issue 6, pp. 589–602.</a:t>
            </a:r>
          </a:p>
          <a:p>
            <a:r>
              <a:rPr lang="en-US" sz="1600" dirty="0"/>
              <a:t>[7] </a:t>
            </a:r>
            <a:r>
              <a:rPr lang="en-US" sz="1600" dirty="0" err="1"/>
              <a:t>Suwanwimolkul</a:t>
            </a:r>
            <a:r>
              <a:rPr lang="en-US" sz="1600" dirty="0"/>
              <a:t>, S., </a:t>
            </a:r>
            <a:r>
              <a:rPr lang="en-US" sz="1600" dirty="0" err="1"/>
              <a:t>Tongamrak</a:t>
            </a:r>
            <a:r>
              <a:rPr lang="en-US" sz="1600" dirty="0"/>
              <a:t>, N., </a:t>
            </a:r>
            <a:r>
              <a:rPr lang="en-US" sz="1600" dirty="0" err="1"/>
              <a:t>Thungka</a:t>
            </a:r>
            <a:r>
              <a:rPr lang="en-US" sz="1600" dirty="0"/>
              <a:t>, N., </a:t>
            </a:r>
            <a:r>
              <a:rPr lang="en-US" sz="1600" dirty="0" err="1"/>
              <a:t>Hoonchareon</a:t>
            </a:r>
            <a:r>
              <a:rPr lang="en-US" sz="1600" dirty="0"/>
              <a:t>, N., &amp; </a:t>
            </a:r>
            <a:r>
              <a:rPr lang="en-US" sz="1600" dirty="0" err="1"/>
              <a:t>Songsiri</a:t>
            </a:r>
            <a:r>
              <a:rPr lang="en-US" sz="1600" dirty="0"/>
              <a:t>, J. (2024). </a:t>
            </a:r>
            <a:r>
              <a:rPr lang="en-US" sz="1600" b="1" dirty="0"/>
              <a:t>Developing a Thailand Solar Irradiance Map Using Himawari-8 Satellite Imageries and Deep Learning Models.</a:t>
            </a:r>
            <a:r>
              <a:rPr lang="en-US" sz="1600" dirty="0"/>
              <a:t> </a:t>
            </a:r>
            <a:r>
              <a:rPr lang="en-US" sz="1600" i="1" dirty="0"/>
              <a:t>2024 IEEE Conference on Energy Systems and Environment (ICSEE)</a:t>
            </a:r>
            <a:r>
              <a:rPr lang="en-US" sz="1600" dirty="0"/>
              <a:t>, Chulalongkorn University, Bangkok, Thailand.</a:t>
            </a:r>
          </a:p>
          <a:p>
            <a:endParaRPr lang="en-US" sz="1600" dirty="0"/>
          </a:p>
          <a:p>
            <a:endParaRPr lang="en-US" sz="1600" dirty="0"/>
          </a:p>
        </p:txBody>
      </p:sp>
      <p:sp>
        <p:nvSpPr>
          <p:cNvPr id="6" name="Slide Number Placeholder 5">
            <a:extLst>
              <a:ext uri="{FF2B5EF4-FFF2-40B4-BE49-F238E27FC236}">
                <a16:creationId xmlns:a16="http://schemas.microsoft.com/office/drawing/2014/main" id="{6B645A76-E100-EFC9-2708-1B148174751D}"/>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23</a:t>
            </a:fld>
            <a:endParaRPr lang="en-US" dirty="0"/>
          </a:p>
        </p:txBody>
      </p:sp>
    </p:spTree>
    <p:extLst>
      <p:ext uri="{BB962C8B-B14F-4D97-AF65-F5344CB8AC3E}">
        <p14:creationId xmlns:p14="http://schemas.microsoft.com/office/powerpoint/2010/main" val="1981909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CBCD3B-EAB4-87E8-85AB-C9DDB7162C68}"/>
              </a:ext>
            </a:extLst>
          </p:cNvPr>
          <p:cNvSpPr>
            <a:spLocks noGrp="1"/>
          </p:cNvSpPr>
          <p:nvPr>
            <p:ph type="title"/>
          </p:nvPr>
        </p:nvSpPr>
        <p:spPr>
          <a:xfrm>
            <a:off x="3685809" y="2024125"/>
            <a:ext cx="4442603" cy="2124827"/>
          </a:xfrm>
        </p:spPr>
        <p:txBody>
          <a:bodyPr/>
          <a:lstStyle/>
          <a:p>
            <a:r>
              <a:rPr lang="en-US" dirty="0"/>
              <a:t>Thank you</a:t>
            </a:r>
          </a:p>
        </p:txBody>
      </p:sp>
    </p:spTree>
    <p:extLst>
      <p:ext uri="{BB962C8B-B14F-4D97-AF65-F5344CB8AC3E}">
        <p14:creationId xmlns:p14="http://schemas.microsoft.com/office/powerpoint/2010/main" val="3010151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een rolling hills with a sunset">
            <a:extLst>
              <a:ext uri="{FF2B5EF4-FFF2-40B4-BE49-F238E27FC236}">
                <a16:creationId xmlns:a16="http://schemas.microsoft.com/office/drawing/2014/main" id="{565AB0FC-9FCD-FDB2-1D84-F3D855D83877}"/>
              </a:ext>
            </a:extLst>
          </p:cNvPr>
          <p:cNvPicPr>
            <a:picLocks noGrp="1" noChangeAspect="1"/>
          </p:cNvPicPr>
          <p:nvPr>
            <p:ph type="pic" sz="quarter" idx="10"/>
          </p:nvPr>
        </p:nvPicPr>
        <p:blipFill>
          <a:blip r:embed="rId2"/>
          <a:srcRect/>
          <a:stretch/>
        </p:blipFill>
        <p:spPr>
          <a:xfrm>
            <a:off x="0"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224747" y="2365057"/>
            <a:ext cx="4377400" cy="2160644"/>
          </a:xfrm>
        </p:spPr>
        <p:txBody>
          <a:bodyPr/>
          <a:lstStyle/>
          <a:p>
            <a:r>
              <a:rPr lang="en-US" noProof="0" dirty="0"/>
              <a:t>Table Of Contents</a:t>
            </a:r>
            <a:endParaRPr lang="en-US" dirty="0"/>
          </a:p>
        </p:txBody>
      </p:sp>
      <p:sp>
        <p:nvSpPr>
          <p:cNvPr id="4" name="Text Placeholder 3">
            <a:extLst>
              <a:ext uri="{FF2B5EF4-FFF2-40B4-BE49-F238E27FC236}">
                <a16:creationId xmlns:a16="http://schemas.microsoft.com/office/drawing/2014/main" id="{39D3AADE-5119-8CE2-0DD5-2BD7E3403288}"/>
              </a:ext>
            </a:extLst>
          </p:cNvPr>
          <p:cNvSpPr>
            <a:spLocks noGrp="1"/>
          </p:cNvSpPr>
          <p:nvPr>
            <p:ph type="body" sz="quarter" idx="11"/>
          </p:nvPr>
        </p:nvSpPr>
        <p:spPr>
          <a:xfrm>
            <a:off x="7835900" y="2071688"/>
            <a:ext cx="3773488" cy="3826192"/>
          </a:xfrm>
        </p:spPr>
        <p:txBody>
          <a:bodyPr/>
          <a:lstStyle/>
          <a:p>
            <a:pPr lvl="0"/>
            <a:r>
              <a:rPr lang="en-US" b="1" dirty="0"/>
              <a:t>Abstract</a:t>
            </a:r>
          </a:p>
          <a:p>
            <a:pPr lvl="0"/>
            <a:r>
              <a:rPr lang="en-US" b="1" dirty="0"/>
              <a:t>Introduction</a:t>
            </a:r>
          </a:p>
          <a:p>
            <a:pPr lvl="0"/>
            <a:r>
              <a:rPr lang="en-US" b="1" dirty="0"/>
              <a:t>Literature Review</a:t>
            </a:r>
          </a:p>
          <a:p>
            <a:pPr lvl="0"/>
            <a:r>
              <a:rPr lang="en-US" b="1" dirty="0"/>
              <a:t>Methodology</a:t>
            </a:r>
          </a:p>
          <a:p>
            <a:pPr lvl="0"/>
            <a:r>
              <a:rPr lang="en-US" b="1" dirty="0"/>
              <a:t>Data Analysis</a:t>
            </a:r>
          </a:p>
          <a:p>
            <a:pPr lvl="0"/>
            <a:r>
              <a:rPr lang="en-US" b="1" dirty="0"/>
              <a:t>Result</a:t>
            </a:r>
          </a:p>
          <a:p>
            <a:r>
              <a:rPr lang="en-US" b="1" dirty="0"/>
              <a:t>Discussion</a:t>
            </a:r>
          </a:p>
          <a:p>
            <a:r>
              <a:rPr lang="en-US" b="1" dirty="0"/>
              <a:t>Conclusion</a:t>
            </a:r>
          </a:p>
          <a:p>
            <a:pPr lvl="0"/>
            <a:endParaRPr lang="en-US" b="1" dirty="0"/>
          </a:p>
        </p:txBody>
      </p:sp>
      <p:sp>
        <p:nvSpPr>
          <p:cNvPr id="20" name="Slide Number Placeholder 19">
            <a:extLst>
              <a:ext uri="{FF2B5EF4-FFF2-40B4-BE49-F238E27FC236}">
                <a16:creationId xmlns:a16="http://schemas.microsoft.com/office/drawing/2014/main" id="{DA9558D5-EB6D-C2EA-C5E2-790769448541}"/>
              </a:ext>
            </a:extLst>
          </p:cNvPr>
          <p:cNvSpPr>
            <a:spLocks noGrp="1"/>
          </p:cNvSpPr>
          <p:nvPr>
            <p:ph type="sldNum" sz="quarter" idx="4"/>
          </p:nvPr>
        </p:nvSpPr>
        <p:spPr/>
        <p:txBody>
          <a:bodyPr/>
          <a:lstStyle/>
          <a:p>
            <a:fld id="{EA87306C-81BA-4795-A5CA-9392456A8C1E}" type="slidenum">
              <a:rPr lang="en-US" smtClean="0"/>
              <a:pPr/>
              <a:t>3</a:t>
            </a:fld>
            <a:endParaRPr lang="en-US" dirty="0"/>
          </a:p>
        </p:txBody>
      </p:sp>
    </p:spTree>
    <p:extLst>
      <p:ext uri="{BB962C8B-B14F-4D97-AF65-F5344CB8AC3E}">
        <p14:creationId xmlns:p14="http://schemas.microsoft.com/office/powerpoint/2010/main" val="359029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4C32B-25B3-079F-4EF9-1287BCFE040B}"/>
              </a:ext>
            </a:extLst>
          </p:cNvPr>
          <p:cNvSpPr>
            <a:spLocks noGrp="1"/>
          </p:cNvSpPr>
          <p:nvPr>
            <p:ph type="title"/>
          </p:nvPr>
        </p:nvSpPr>
        <p:spPr>
          <a:xfrm>
            <a:off x="838200" y="241541"/>
            <a:ext cx="10515600" cy="1215894"/>
          </a:xfrm>
        </p:spPr>
        <p:txBody>
          <a:bodyPr anchor="b">
            <a:normAutofit/>
          </a:bodyPr>
          <a:lstStyle/>
          <a:p>
            <a:r>
              <a:rPr lang="en-US" dirty="0"/>
              <a:t>abstract</a:t>
            </a:r>
          </a:p>
        </p:txBody>
      </p:sp>
      <p:sp>
        <p:nvSpPr>
          <p:cNvPr id="4" name="Slide Number Placeholder 3">
            <a:extLst>
              <a:ext uri="{FF2B5EF4-FFF2-40B4-BE49-F238E27FC236}">
                <a16:creationId xmlns:a16="http://schemas.microsoft.com/office/drawing/2014/main" id="{C9D98E08-251F-AB58-37C4-BA9D70F4681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FAF3677D-77F9-EA54-A574-A86DCD6082F1}"/>
              </a:ext>
            </a:extLst>
          </p:cNvPr>
          <p:cNvGraphicFramePr>
            <a:graphicFrameLocks noGrp="1"/>
          </p:cNvGraphicFramePr>
          <p:nvPr>
            <p:ph sz="quarter" idx="35"/>
            <p:extLst>
              <p:ext uri="{D42A27DB-BD31-4B8C-83A1-F6EECF244321}">
                <p14:modId xmlns:p14="http://schemas.microsoft.com/office/powerpoint/2010/main" val="4288441315"/>
              </p:ext>
            </p:extLst>
          </p:nvPr>
        </p:nvGraphicFramePr>
        <p:xfrm>
          <a:off x="859468" y="2674190"/>
          <a:ext cx="10494331" cy="3605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7706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8BAFF5-7E44-BE09-5DB4-8C6891AFA3B9}"/>
              </a:ext>
            </a:extLst>
          </p:cNvPr>
          <p:cNvSpPr>
            <a:spLocks noGrp="1"/>
          </p:cNvSpPr>
          <p:nvPr>
            <p:ph type="title"/>
          </p:nvPr>
        </p:nvSpPr>
        <p:spPr>
          <a:xfrm>
            <a:off x="636608" y="804862"/>
            <a:ext cx="3401992" cy="5121375"/>
          </a:xfrm>
        </p:spPr>
        <p:txBody>
          <a:bodyPr anchor="ctr">
            <a:normAutofit/>
          </a:bodyPr>
          <a:lstStyle/>
          <a:p>
            <a:r>
              <a:rPr lang="en-US"/>
              <a:t>Introduction</a:t>
            </a:r>
            <a:endParaRPr lang="en-US" dirty="0"/>
          </a:p>
        </p:txBody>
      </p:sp>
      <p:sp>
        <p:nvSpPr>
          <p:cNvPr id="6" name="Slide Number Placeholder 5">
            <a:extLst>
              <a:ext uri="{FF2B5EF4-FFF2-40B4-BE49-F238E27FC236}">
                <a16:creationId xmlns:a16="http://schemas.microsoft.com/office/drawing/2014/main" id="{E79B1E7E-29DB-0F99-735B-33C1BAE8EFE7}"/>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5</a:t>
            </a:fld>
            <a:endParaRPr lang="en-US"/>
          </a:p>
        </p:txBody>
      </p:sp>
      <p:sp>
        <p:nvSpPr>
          <p:cNvPr id="12" name="Rectangle 4">
            <a:extLst>
              <a:ext uri="{FF2B5EF4-FFF2-40B4-BE49-F238E27FC236}">
                <a16:creationId xmlns:a16="http://schemas.microsoft.com/office/drawing/2014/main" id="{415023BC-9FD7-2224-3015-2B087CC5290B}"/>
              </a:ext>
            </a:extLst>
          </p:cNvPr>
          <p:cNvSpPr>
            <a:spLocks noChangeArrowheads="1"/>
          </p:cNvSpPr>
          <p:nvPr/>
        </p:nvSpPr>
        <p:spPr bwMode="auto">
          <a:xfrm>
            <a:off x="4716375" y="674086"/>
            <a:ext cx="7307985"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Solar energy is a key solution to address energy shortages and reduce carbon emissions globally.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Bangladesh, with its abundant solar resources, holds immense potential for renewable energy development.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Identifying optimal solar panel locations is critical to maximizing energy efficiency and economic returns.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study employs </a:t>
            </a:r>
            <a:r>
              <a:rPr kumimoji="0" lang="en-US" altLang="en-US" sz="1800" b="1" i="0" u="none" strike="noStrike" cap="none" normalizeH="0" baseline="0" dirty="0">
                <a:ln>
                  <a:noFill/>
                </a:ln>
                <a:solidFill>
                  <a:schemeClr val="tx1"/>
                </a:solidFill>
                <a:effectLst/>
                <a:latin typeface="Arial" panose="020B0604020202020204" pitchFamily="34" charset="0"/>
              </a:rPr>
              <a:t>Global Horizontal Irradiance (GHI)</a:t>
            </a:r>
            <a:r>
              <a:rPr kumimoji="0" lang="en-US" altLang="en-US" sz="1800" b="0" i="0" u="none" strike="noStrike" cap="none" normalizeH="0" baseline="0" dirty="0">
                <a:ln>
                  <a:noFill/>
                </a:ln>
                <a:solidFill>
                  <a:schemeClr val="tx1"/>
                </a:solidFill>
                <a:effectLst/>
                <a:latin typeface="Arial" panose="020B0604020202020204" pitchFamily="34" charset="0"/>
              </a:rPr>
              <a:t> data and advanced machine learning models to predict high-potential zones for solar energy deployment.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By integrating environmental factors like temperature, DNI, DHI, surface albedo, and cloud types, the research aims to support sustainable energy planning in Bangladesh. </a:t>
            </a:r>
          </a:p>
        </p:txBody>
      </p:sp>
    </p:spTree>
    <p:extLst>
      <p:ext uri="{BB962C8B-B14F-4D97-AF65-F5344CB8AC3E}">
        <p14:creationId xmlns:p14="http://schemas.microsoft.com/office/powerpoint/2010/main" val="722784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9103B-B9D4-A9C1-76B0-1BACC9365A55}"/>
              </a:ext>
            </a:extLst>
          </p:cNvPr>
          <p:cNvSpPr>
            <a:spLocks noGrp="1"/>
          </p:cNvSpPr>
          <p:nvPr>
            <p:ph type="title"/>
          </p:nvPr>
        </p:nvSpPr>
        <p:spPr>
          <a:xfrm>
            <a:off x="165695" y="1252727"/>
            <a:ext cx="1983145" cy="1069849"/>
          </a:xfrm>
        </p:spPr>
        <p:txBody>
          <a:bodyPr anchor="ctr">
            <a:normAutofit fontScale="90000"/>
          </a:bodyPr>
          <a:lstStyle/>
          <a:p>
            <a:br>
              <a:rPr lang="en-US" b="1" dirty="0"/>
            </a:br>
            <a:r>
              <a:rPr lang="en-US" b="1" dirty="0"/>
              <a:t>Literature Review</a:t>
            </a:r>
            <a:br>
              <a:rPr lang="en-US" b="1" dirty="0"/>
            </a:br>
            <a:endParaRPr lang="en-US" dirty="0"/>
          </a:p>
        </p:txBody>
      </p:sp>
      <p:sp>
        <p:nvSpPr>
          <p:cNvPr id="4" name="Slide Number Placeholder 3">
            <a:extLst>
              <a:ext uri="{FF2B5EF4-FFF2-40B4-BE49-F238E27FC236}">
                <a16:creationId xmlns:a16="http://schemas.microsoft.com/office/drawing/2014/main" id="{4690178D-8200-7A3E-A6F5-012DA436B3D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6</a:t>
            </a:fld>
            <a:endParaRPr lang="en-US"/>
          </a:p>
        </p:txBody>
      </p:sp>
      <p:graphicFrame>
        <p:nvGraphicFramePr>
          <p:cNvPr id="6" name="Content Placeholder 5">
            <a:extLst>
              <a:ext uri="{FF2B5EF4-FFF2-40B4-BE49-F238E27FC236}">
                <a16:creationId xmlns:a16="http://schemas.microsoft.com/office/drawing/2014/main" id="{DD3AA2E6-356C-A2C9-9A69-E90991746671}"/>
              </a:ext>
            </a:extLst>
          </p:cNvPr>
          <p:cNvGraphicFramePr>
            <a:graphicFrameLocks noGrp="1"/>
          </p:cNvGraphicFramePr>
          <p:nvPr>
            <p:ph sz="quarter" idx="15"/>
            <p:extLst>
              <p:ext uri="{D42A27DB-BD31-4B8C-83A1-F6EECF244321}">
                <p14:modId xmlns:p14="http://schemas.microsoft.com/office/powerpoint/2010/main" val="3598336738"/>
              </p:ext>
            </p:extLst>
          </p:nvPr>
        </p:nvGraphicFramePr>
        <p:xfrm>
          <a:off x="2432304" y="0"/>
          <a:ext cx="9759693" cy="6858000"/>
        </p:xfrm>
        <a:graphic>
          <a:graphicData uri="http://schemas.openxmlformats.org/drawingml/2006/table">
            <a:tbl>
              <a:tblPr firstRow="1" bandRow="1">
                <a:tableStyleId>{9DCAF9ED-07DC-4A11-8D7F-57B35C25682E}</a:tableStyleId>
              </a:tblPr>
              <a:tblGrid>
                <a:gridCol w="1988028">
                  <a:extLst>
                    <a:ext uri="{9D8B030D-6E8A-4147-A177-3AD203B41FA5}">
                      <a16:colId xmlns:a16="http://schemas.microsoft.com/office/drawing/2014/main" val="3678938821"/>
                    </a:ext>
                  </a:extLst>
                </a:gridCol>
                <a:gridCol w="2029569">
                  <a:extLst>
                    <a:ext uri="{9D8B030D-6E8A-4147-A177-3AD203B41FA5}">
                      <a16:colId xmlns:a16="http://schemas.microsoft.com/office/drawing/2014/main" val="2556489504"/>
                    </a:ext>
                  </a:extLst>
                </a:gridCol>
                <a:gridCol w="1505106">
                  <a:extLst>
                    <a:ext uri="{9D8B030D-6E8A-4147-A177-3AD203B41FA5}">
                      <a16:colId xmlns:a16="http://schemas.microsoft.com/office/drawing/2014/main" val="1443501567"/>
                    </a:ext>
                  </a:extLst>
                </a:gridCol>
                <a:gridCol w="1309082">
                  <a:extLst>
                    <a:ext uri="{9D8B030D-6E8A-4147-A177-3AD203B41FA5}">
                      <a16:colId xmlns:a16="http://schemas.microsoft.com/office/drawing/2014/main" val="4183138568"/>
                    </a:ext>
                  </a:extLst>
                </a:gridCol>
                <a:gridCol w="2927908">
                  <a:extLst>
                    <a:ext uri="{9D8B030D-6E8A-4147-A177-3AD203B41FA5}">
                      <a16:colId xmlns:a16="http://schemas.microsoft.com/office/drawing/2014/main" val="193732406"/>
                    </a:ext>
                  </a:extLst>
                </a:gridCol>
              </a:tblGrid>
              <a:tr h="306503">
                <a:tc>
                  <a:txBody>
                    <a:bodyPr/>
                    <a:lstStyle/>
                    <a:p>
                      <a:r>
                        <a:rPr lang="en-US" sz="1200" b="1" dirty="0"/>
                        <a:t>Paper Title</a:t>
                      </a:r>
                      <a:endParaRPr lang="en-US" sz="1200" dirty="0"/>
                    </a:p>
                  </a:txBody>
                  <a:tcPr marL="48212" marR="48212" marT="24106" marB="24106"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a:t>Authors</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a:t>Proposed Model</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a:t>Focused Area</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a:t>Key Contribution</a:t>
                      </a:r>
                    </a:p>
                  </a:txBody>
                  <a:tcPr marL="48212" marR="48212" marT="24106" marB="24106">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9350316"/>
                  </a:ext>
                </a:extLst>
              </a:tr>
              <a:tr h="689632">
                <a:tc>
                  <a:txBody>
                    <a:bodyPr/>
                    <a:lstStyle/>
                    <a:p>
                      <a:r>
                        <a:rPr lang="en-US" sz="1200" dirty="0"/>
                        <a:t>Enhanced Solar Radiation Prediction with Machine Learning</a:t>
                      </a:r>
                    </a:p>
                  </a:txBody>
                  <a:tcPr marL="48212" marR="48212" marT="24106" marB="2410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Mohammad </a:t>
                      </a:r>
                      <a:r>
                        <a:rPr lang="en-US" sz="1200" dirty="0" err="1"/>
                        <a:t>Ariful</a:t>
                      </a:r>
                      <a:r>
                        <a:rPr lang="en-US" sz="1200" dirty="0"/>
                        <a:t> Islam Rafi, </a:t>
                      </a:r>
                      <a:r>
                        <a:rPr lang="en-US" sz="1200" dirty="0" err="1"/>
                        <a:t>Moshiur</a:t>
                      </a:r>
                      <a:r>
                        <a:rPr lang="en-US" sz="1200" dirty="0"/>
                        <a:t> Rahman Sohan</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Random Forest</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Solar radiation forecasting in Bangladesh</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Demonstrates Random Forest's superiority over other ML models for solar radiation prediction with feature engineering.</a:t>
                      </a:r>
                    </a:p>
                  </a:txBody>
                  <a:tcPr marL="48212" marR="48212" marT="24106" marB="2410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823028"/>
                  </a:ext>
                </a:extLst>
              </a:tr>
              <a:tr h="881196">
                <a:tc>
                  <a:txBody>
                    <a:bodyPr/>
                    <a:lstStyle/>
                    <a:p>
                      <a:r>
                        <a:rPr lang="en-US" sz="1200"/>
                        <a:t>Intelligent Solar Forecasts: Modern ML Models and TinyML Role</a:t>
                      </a:r>
                    </a:p>
                  </a:txBody>
                  <a:tcPr marL="48212" marR="48212" marT="24106" marB="2410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Ali M. Hayajneh, Feras Alasali, Abdelaziz Salama, William Holderbaum</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TinyML and DNN Models (LSTM, GRU, etc.)</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Edge-computing-based solar energy yield forecasting</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Explores edge IoT device forecasting with TinyML for real-time, cost-efficient solar energy predictions.</a:t>
                      </a:r>
                    </a:p>
                  </a:txBody>
                  <a:tcPr marL="48212" marR="48212" marT="24106" marB="2410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6549302"/>
                  </a:ext>
                </a:extLst>
              </a:tr>
              <a:tr h="1072759">
                <a:tc>
                  <a:txBody>
                    <a:bodyPr/>
                    <a:lstStyle/>
                    <a:p>
                      <a:r>
                        <a:rPr lang="en-US" sz="1200"/>
                        <a:t>Predictive Analytics for Enhancing Solar Energy Forecasting</a:t>
                      </a:r>
                    </a:p>
                  </a:txBody>
                  <a:tcPr marL="48212" marR="48212" marT="24106" marB="2410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Wisdom Samuel Udo, Jephta Mensah Kwakye, Darlington Eze Ekechukwu, Olorunshogo Benjamin Ogundipe</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Predictive Analytics with ML</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Grid integration of solar energy</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Highlights ML-based predictive analytics to address solar variability and enhance grid management.</a:t>
                      </a:r>
                    </a:p>
                  </a:txBody>
                  <a:tcPr marL="48212" marR="48212" marT="24106" marB="2410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0235650"/>
                  </a:ext>
                </a:extLst>
              </a:tr>
              <a:tr h="1072759">
                <a:tc>
                  <a:txBody>
                    <a:bodyPr/>
                    <a:lstStyle/>
                    <a:p>
                      <a:r>
                        <a:rPr lang="en-US" sz="1200"/>
                        <a:t>Developing a Thailand Solar Irradiance Map</a:t>
                      </a:r>
                    </a:p>
                  </a:txBody>
                  <a:tcPr marL="48212" marR="48212" marT="24106" marB="2410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Suwichaya Suwanwimolkul, Natanon Tongamrak, Nuttamon Thungka, Naebboon Hoonchareon, Jitkomut Songsiri</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Informer, Transformer, LightGBM</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Solar irradiance mapping in Thailand</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Proposes a near-real-time solar irradiance map using satellite data and advanced ML techniques for efficient estimation.</a:t>
                      </a:r>
                    </a:p>
                  </a:txBody>
                  <a:tcPr marL="48212" marR="48212" marT="24106" marB="2410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11242"/>
                  </a:ext>
                </a:extLst>
              </a:tr>
              <a:tr h="1072759">
                <a:tc>
                  <a:txBody>
                    <a:bodyPr/>
                    <a:lstStyle/>
                    <a:p>
                      <a:r>
                        <a:rPr lang="en-US" sz="1200"/>
                        <a:t>GHI Prediction Based on Weather Data Using Machine Learning</a:t>
                      </a:r>
                    </a:p>
                  </a:txBody>
                  <a:tcPr marL="48212" marR="48212" marT="24106" marB="2410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a-DK" sz="1200"/>
                        <a:t>S. V. Hiremath et al.</a:t>
                      </a:r>
                      <a:endParaRPr lang="en-US" sz="1200"/>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sz="1200"/>
                        <a:t>Various ML models (LSTM, Random Forest, etc.)</a:t>
                      </a:r>
                      <a:endParaRPr lang="en-US" sz="1200"/>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Solar irradiance prediction</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Comprehensive evaluation of ML techniques for predicting GHI using weather data, improving prediction accuracy and understanding the influence of environmental variables.</a:t>
                      </a:r>
                    </a:p>
                  </a:txBody>
                  <a:tcPr marL="48212" marR="48212" marT="24106" marB="2410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097855"/>
                  </a:ext>
                </a:extLst>
              </a:tr>
              <a:tr h="881196">
                <a:tc>
                  <a:txBody>
                    <a:bodyPr/>
                    <a:lstStyle/>
                    <a:p>
                      <a:r>
                        <a:rPr lang="en-US" sz="1200"/>
                        <a:t>Multi-Criteria Decision-Making Solutions for Optimal Solar Energy Sites Identification </a:t>
                      </a:r>
                    </a:p>
                  </a:txBody>
                  <a:tcPr marL="48212" marR="48212" marT="24106" marB="2410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F. C. Jong and M. M. Ahmed</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MCDM framework with 17 algorithms analyzed</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Optimal solar energy site selection</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Developed a comprehensive MCDM-based framework for SES identification, evaluating 47 sub-criteria, and providing insights on algorithm performance.</a:t>
                      </a:r>
                    </a:p>
                  </a:txBody>
                  <a:tcPr marL="48212" marR="48212" marT="24106" marB="2410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9412876"/>
                  </a:ext>
                </a:extLst>
              </a:tr>
              <a:tr h="881196">
                <a:tc>
                  <a:txBody>
                    <a:bodyPr/>
                    <a:lstStyle/>
                    <a:p>
                      <a:r>
                        <a:rPr lang="en-US" sz="1200"/>
                        <a:t>ARIMA Models in Solar Radiation Forecasting in Different Geographic Locations</a:t>
                      </a:r>
                    </a:p>
                  </a:txBody>
                  <a:tcPr marL="48212" marR="48212" marT="24106" marB="2410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a:t>E. Chodakowska et al.</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a:t>ARIMA models for seasonal forecasting</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a:t>Solar radiation forecasting</a:t>
                      </a:r>
                    </a:p>
                  </a:txBody>
                  <a:tcPr marL="48212" marR="48212" marT="24106" marB="24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t>Demonstrated ARIMA's reliability for predicting solar radiation across diverse climates.</a:t>
                      </a:r>
                    </a:p>
                  </a:txBody>
                  <a:tcPr marL="48212" marR="48212" marT="24106" marB="2410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9635769"/>
                  </a:ext>
                </a:extLst>
              </a:tr>
            </a:tbl>
          </a:graphicData>
        </a:graphic>
      </p:graphicFrame>
    </p:spTree>
    <p:extLst>
      <p:ext uri="{BB962C8B-B14F-4D97-AF65-F5344CB8AC3E}">
        <p14:creationId xmlns:p14="http://schemas.microsoft.com/office/powerpoint/2010/main" val="2903428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286A6C-B566-01F3-4F7F-56E53D09259F}"/>
              </a:ext>
            </a:extLst>
          </p:cNvPr>
          <p:cNvSpPr>
            <a:spLocks noGrp="1"/>
          </p:cNvSpPr>
          <p:nvPr>
            <p:ph type="title"/>
          </p:nvPr>
        </p:nvSpPr>
        <p:spPr>
          <a:xfrm>
            <a:off x="838200" y="241541"/>
            <a:ext cx="10515600" cy="1215894"/>
          </a:xfrm>
        </p:spPr>
        <p:txBody>
          <a:bodyPr anchor="b">
            <a:normAutofit/>
          </a:bodyPr>
          <a:lstStyle/>
          <a:p>
            <a:r>
              <a:rPr lang="en-US" dirty="0"/>
              <a:t>METHODOLOGY</a:t>
            </a:r>
          </a:p>
        </p:txBody>
      </p:sp>
      <p:sp>
        <p:nvSpPr>
          <p:cNvPr id="4" name="Slide Number Placeholder 3">
            <a:extLst>
              <a:ext uri="{FF2B5EF4-FFF2-40B4-BE49-F238E27FC236}">
                <a16:creationId xmlns:a16="http://schemas.microsoft.com/office/drawing/2014/main" id="{74575035-FBF9-B328-2EC4-ADCB8FCCF47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7</a:t>
            </a:fld>
            <a:endParaRPr lang="en-US"/>
          </a:p>
        </p:txBody>
      </p:sp>
      <p:graphicFrame>
        <p:nvGraphicFramePr>
          <p:cNvPr id="10" name="Content Placeholder 2">
            <a:extLst>
              <a:ext uri="{FF2B5EF4-FFF2-40B4-BE49-F238E27FC236}">
                <a16:creationId xmlns:a16="http://schemas.microsoft.com/office/drawing/2014/main" id="{0FD3B0F2-A5E8-0A0C-E04F-25C60E69C76F}"/>
              </a:ext>
            </a:extLst>
          </p:cNvPr>
          <p:cNvGraphicFramePr>
            <a:graphicFrameLocks noGrp="1"/>
          </p:cNvGraphicFramePr>
          <p:nvPr>
            <p:ph sz="quarter" idx="35"/>
            <p:extLst>
              <p:ext uri="{D42A27DB-BD31-4B8C-83A1-F6EECF244321}">
                <p14:modId xmlns:p14="http://schemas.microsoft.com/office/powerpoint/2010/main" val="3888751850"/>
              </p:ext>
            </p:extLst>
          </p:nvPr>
        </p:nvGraphicFramePr>
        <p:xfrm>
          <a:off x="859468" y="2674190"/>
          <a:ext cx="10494331" cy="3605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559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10C558-F59D-AE89-FE09-6783B6F7160B}"/>
              </a:ext>
            </a:extLst>
          </p:cNvPr>
          <p:cNvSpPr>
            <a:spLocks noGrp="1"/>
          </p:cNvSpPr>
          <p:nvPr>
            <p:ph type="title"/>
          </p:nvPr>
        </p:nvSpPr>
        <p:spPr>
          <a:xfrm>
            <a:off x="4751832" y="2935224"/>
            <a:ext cx="1801368" cy="850392"/>
          </a:xfrm>
        </p:spPr>
        <p:txBody>
          <a:bodyPr anchor="ctr">
            <a:normAutofit/>
          </a:bodyPr>
          <a:lstStyle/>
          <a:p>
            <a:r>
              <a:rPr lang="en-US" dirty="0"/>
              <a:t>Dataset</a:t>
            </a:r>
          </a:p>
        </p:txBody>
      </p:sp>
      <p:sp>
        <p:nvSpPr>
          <p:cNvPr id="27" name="Slide Number Placeholder 5">
            <a:extLst>
              <a:ext uri="{FF2B5EF4-FFF2-40B4-BE49-F238E27FC236}">
                <a16:creationId xmlns:a16="http://schemas.microsoft.com/office/drawing/2014/main" id="{8AFD930B-E02B-0121-AD6C-3E62F0BEA1C3}"/>
              </a:ext>
            </a:extLst>
          </p:cNvPr>
          <p:cNvSpPr>
            <a:spLocks noGrp="1"/>
          </p:cNvSpPr>
          <p:nvPr>
            <p:ph type="sldNum" sz="quarter" idx="4"/>
          </p:nvPr>
        </p:nvSpPr>
        <p:spPr>
          <a:xfrm>
            <a:off x="8610600" y="6356350"/>
            <a:ext cx="2743200" cy="365125"/>
          </a:xfrm>
        </p:spPr>
        <p:txBody>
          <a:bodyPr/>
          <a:lstStyle/>
          <a:p>
            <a:pPr>
              <a:spcAft>
                <a:spcPts val="600"/>
              </a:spcAft>
            </a:pPr>
            <a:fld id="{EA87306C-81BA-4795-A5CA-9392456A8C1E}" type="slidenum">
              <a:rPr lang="en-US" smtClean="0"/>
              <a:pPr>
                <a:spcAft>
                  <a:spcPts val="600"/>
                </a:spcAft>
              </a:pPr>
              <a:t>8</a:t>
            </a:fld>
            <a:endParaRPr lang="en-US"/>
          </a:p>
        </p:txBody>
      </p:sp>
      <p:pic>
        <p:nvPicPr>
          <p:cNvPr id="29" name="Content Placeholder 28" descr="A table of numbers and symbols&#10;&#10;Description automatically generated">
            <a:extLst>
              <a:ext uri="{FF2B5EF4-FFF2-40B4-BE49-F238E27FC236}">
                <a16:creationId xmlns:a16="http://schemas.microsoft.com/office/drawing/2014/main" id="{1415C36F-75AF-3CBD-1888-8C89ABF700EC}"/>
              </a:ext>
            </a:extLst>
          </p:cNvPr>
          <p:cNvPicPr>
            <a:picLocks noGrp="1" noChangeAspect="1"/>
          </p:cNvPicPr>
          <p:nvPr>
            <p:ph sz="quarter" idx="12"/>
          </p:nvPr>
        </p:nvPicPr>
        <p:blipFill rotWithShape="1">
          <a:blip r:embed="rId2"/>
          <a:srcRect/>
          <a:stretch/>
        </p:blipFill>
        <p:spPr>
          <a:xfrm>
            <a:off x="6885433" y="792290"/>
            <a:ext cx="4696524" cy="5273420"/>
          </a:xfrm>
        </p:spPr>
      </p:pic>
      <p:pic>
        <p:nvPicPr>
          <p:cNvPr id="26" name="Picture Placeholder 25" descr="A screenshot of a table&#10;&#10;Description automatically generated">
            <a:extLst>
              <a:ext uri="{FF2B5EF4-FFF2-40B4-BE49-F238E27FC236}">
                <a16:creationId xmlns:a16="http://schemas.microsoft.com/office/drawing/2014/main" id="{07A0222C-1369-E4D5-3812-ED29681765E5}"/>
              </a:ext>
            </a:extLst>
          </p:cNvPr>
          <p:cNvPicPr>
            <a:picLocks noGrp="1" noChangeAspect="1"/>
          </p:cNvPicPr>
          <p:nvPr>
            <p:ph type="pic" sz="quarter" idx="10"/>
          </p:nvPr>
        </p:nvPicPr>
        <p:blipFill rotWithShape="1">
          <a:blip r:embed="rId3"/>
          <a:srcRect t="-17880" b="-17880"/>
          <a:stretch/>
        </p:blipFill>
        <p:spPr/>
      </p:pic>
    </p:spTree>
    <p:extLst>
      <p:ext uri="{BB962C8B-B14F-4D97-AF65-F5344CB8AC3E}">
        <p14:creationId xmlns:p14="http://schemas.microsoft.com/office/powerpoint/2010/main" val="141038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26EA-6BB7-7E73-CE2A-0C067AC6D58B}"/>
              </a:ext>
            </a:extLst>
          </p:cNvPr>
          <p:cNvSpPr>
            <a:spLocks noGrp="1"/>
          </p:cNvSpPr>
          <p:nvPr>
            <p:ph type="title"/>
          </p:nvPr>
        </p:nvSpPr>
        <p:spPr>
          <a:xfrm>
            <a:off x="933791" y="787869"/>
            <a:ext cx="2743200" cy="2142144"/>
          </a:xfrm>
        </p:spPr>
        <p:txBody>
          <a:bodyPr anchor="ctr">
            <a:normAutofit/>
          </a:bodyPr>
          <a:lstStyle/>
          <a:p>
            <a:r>
              <a:rPr lang="en-US" dirty="0"/>
              <a:t>Dataset description</a:t>
            </a:r>
          </a:p>
        </p:txBody>
      </p:sp>
      <p:pic>
        <p:nvPicPr>
          <p:cNvPr id="8" name="Picture Placeholder 7" descr="A screenshot of a computer&#10;&#10;Description automatically generated">
            <a:extLst>
              <a:ext uri="{FF2B5EF4-FFF2-40B4-BE49-F238E27FC236}">
                <a16:creationId xmlns:a16="http://schemas.microsoft.com/office/drawing/2014/main" id="{0CFC1E10-2AC5-0C38-E670-F38C8B449A7D}"/>
              </a:ext>
            </a:extLst>
          </p:cNvPr>
          <p:cNvPicPr>
            <a:picLocks noGrp="1" noChangeAspect="1"/>
          </p:cNvPicPr>
          <p:nvPr>
            <p:ph sz="quarter" idx="15"/>
          </p:nvPr>
        </p:nvPicPr>
        <p:blipFill rotWithShape="1">
          <a:blip r:embed="rId2"/>
          <a:srcRect t="-116" r="876" b="2"/>
          <a:stretch/>
        </p:blipFill>
        <p:spPr>
          <a:xfrm>
            <a:off x="5220928" y="266701"/>
            <a:ext cx="6237647" cy="5953432"/>
          </a:xfrm>
          <a:prstGeom prst="rect">
            <a:avLst/>
          </a:prstGeom>
          <a:noFill/>
        </p:spPr>
      </p:pic>
      <p:sp>
        <p:nvSpPr>
          <p:cNvPr id="6" name="Slide Number Placeholder 5">
            <a:extLst>
              <a:ext uri="{FF2B5EF4-FFF2-40B4-BE49-F238E27FC236}">
                <a16:creationId xmlns:a16="http://schemas.microsoft.com/office/drawing/2014/main" id="{66D88012-8C10-4091-B529-9D304E50F2D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9</a:t>
            </a:fld>
            <a:endParaRPr lang="en-US"/>
          </a:p>
        </p:txBody>
      </p:sp>
    </p:spTree>
    <p:extLst>
      <p:ext uri="{BB962C8B-B14F-4D97-AF65-F5344CB8AC3E}">
        <p14:creationId xmlns:p14="http://schemas.microsoft.com/office/powerpoint/2010/main" val="3275810818"/>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175_Win32_SL_V6" id="{2596AF0E-92BF-4F5A-A2A1-B1C9D33CD0CE}" vid="{0709752F-9199-467A-B305-5274ECB683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19A644-6410-4EC7-894C-877E70305DF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9424615-5FE5-4F43-AE24-3BC9A0532687}">
  <ds:schemaRefs>
    <ds:schemaRef ds:uri="http://schemas.microsoft.com/sharepoint/v3/contenttype/forms"/>
  </ds:schemaRefs>
</ds:datastoreItem>
</file>

<file path=customXml/itemProps3.xml><?xml version="1.0" encoding="utf-8"?>
<ds:datastoreItem xmlns:ds="http://schemas.openxmlformats.org/officeDocument/2006/customXml" ds:itemID="{15AD180A-D253-4F84-BD24-8EE736E655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{FC623450-83BA-4488-A729-E6CA2E8BBCB6}tf16411175_win32</Template>
  <TotalTime>363</TotalTime>
  <Words>1496</Words>
  <Application>Microsoft Office PowerPoint</Application>
  <PresentationFormat>Widescreen</PresentationFormat>
  <Paragraphs>171</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Segoe UI</vt:lpstr>
      <vt:lpstr>SourceSansPro</vt:lpstr>
      <vt:lpstr>Tenorite </vt:lpstr>
      <vt:lpstr>Tenorite Bold</vt:lpstr>
      <vt:lpstr>Wingdings</vt:lpstr>
      <vt:lpstr>Wingdings,Sans-Serif</vt:lpstr>
      <vt:lpstr>Custom</vt:lpstr>
      <vt:lpstr>Predicting Optimal Locations for Solar Panel Deployment in Bangladesh: A GHI-Based Analysis Using Machine Learning</vt:lpstr>
      <vt:lpstr>Group members</vt:lpstr>
      <vt:lpstr>Table Of Contents</vt:lpstr>
      <vt:lpstr>abstract</vt:lpstr>
      <vt:lpstr>Introduction</vt:lpstr>
      <vt:lpstr> Literature Review </vt:lpstr>
      <vt:lpstr>METHODOLOGY</vt:lpstr>
      <vt:lpstr>Dataset</vt:lpstr>
      <vt:lpstr>Dataset description</vt:lpstr>
      <vt:lpstr>Seasonal image pattern</vt:lpstr>
      <vt:lpstr>Seasonal image pattern</vt:lpstr>
      <vt:lpstr>Seasonal image pattern</vt:lpstr>
      <vt:lpstr>Seasonal image pattern</vt:lpstr>
      <vt:lpstr>Seasonal image pattern</vt:lpstr>
      <vt:lpstr>Seasonal image pattern(Heatmap)</vt:lpstr>
      <vt:lpstr>Correlation Matrix</vt:lpstr>
      <vt:lpstr>Outlier Detection for GHI by Year</vt:lpstr>
      <vt:lpstr>GHI Across Different Cloud Types  (2019 vs. 2020)</vt:lpstr>
      <vt:lpstr>SPLITTING THE DATASET</vt:lpstr>
      <vt:lpstr>RESULT</vt:lpstr>
      <vt:lpstr>Discussion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 ABDUL AZIZ</dc:creator>
  <cp:lastModifiedBy>MD ABDUL AZIZ</cp:lastModifiedBy>
  <cp:revision>65</cp:revision>
  <dcterms:created xsi:type="dcterms:W3CDTF">2025-01-10T04:45:00Z</dcterms:created>
  <dcterms:modified xsi:type="dcterms:W3CDTF">2025-01-11T10:30:31Z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